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87" r:id="rId4"/>
    <p:sldId id="257" r:id="rId5"/>
    <p:sldId id="275" r:id="rId6"/>
    <p:sldId id="278" r:id="rId7"/>
    <p:sldId id="276" r:id="rId8"/>
    <p:sldId id="279" r:id="rId9"/>
    <p:sldId id="281" r:id="rId10"/>
    <p:sldId id="282" r:id="rId11"/>
    <p:sldId id="283" r:id="rId12"/>
    <p:sldId id="284" r:id="rId13"/>
    <p:sldId id="285" r:id="rId14"/>
    <p:sldId id="286" r:id="rId1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F39E3-019B-4F06-A03F-1F9CA84A206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A452333-08D5-4085-8AA8-D33430BE29E5}">
      <dgm:prSet custT="1"/>
      <dgm:spPr/>
      <dgm:t>
        <a:bodyPr/>
        <a:lstStyle/>
        <a:p>
          <a:pPr marL="360000" indent="-360000" algn="l" defTabSz="914400" rtl="0" eaLnBrk="1" latinLnBrk="0" hangingPunct="1">
            <a:lnSpc>
              <a:spcPct val="100000"/>
            </a:lnSpc>
            <a:spcBef>
              <a:spcPts val="1000"/>
            </a:spcBef>
            <a:buFont typeface="Arial" pitchFamily="34" charset="0"/>
            <a:buNone/>
            <a:defRPr cap="all"/>
          </a:pPr>
          <a:r>
            <a:rPr lang="en-US" sz="2000" kern="1200" cap="none" dirty="0" smtClean="0">
              <a:solidFill>
                <a:schemeClr val="tx1"/>
              </a:solidFill>
              <a:latin typeface="+mn-lt"/>
              <a:ea typeface="+mn-ea"/>
              <a:cs typeface="+mn-cs"/>
            </a:rPr>
            <a:t>Person-</a:t>
          </a:r>
          <a:r>
            <a:rPr lang="en-US" sz="2000" kern="1200" cap="none" dirty="0" err="1" smtClean="0">
              <a:solidFill>
                <a:schemeClr val="tx1"/>
              </a:solidFill>
              <a:latin typeface="+mn-lt"/>
              <a:ea typeface="+mn-ea"/>
              <a:cs typeface="+mn-cs"/>
            </a:rPr>
            <a:t>centred</a:t>
          </a:r>
          <a:r>
            <a:rPr lang="en-US" sz="2000" kern="1200" cap="none" dirty="0" smtClean="0">
              <a:solidFill>
                <a:schemeClr val="tx1"/>
              </a:solidFill>
              <a:latin typeface="+mn-lt"/>
              <a:ea typeface="+mn-ea"/>
              <a:cs typeface="+mn-cs"/>
            </a:rPr>
            <a:t> approach</a:t>
          </a:r>
          <a:endParaRPr lang="en-US" sz="2000" kern="1200" cap="none" dirty="0">
            <a:solidFill>
              <a:schemeClr val="tx1"/>
            </a:solidFill>
            <a:latin typeface="+mn-lt"/>
            <a:ea typeface="+mn-ea"/>
            <a:cs typeface="+mn-cs"/>
          </a:endParaRPr>
        </a:p>
      </dgm:t>
    </dgm:pt>
    <dgm:pt modelId="{C4CCC103-1843-49F5-B4AA-AE6D89A9A926}" type="parTrans" cxnId="{67208246-5154-4868-A3BF-0269EB41E8FC}">
      <dgm:prSet/>
      <dgm:spPr/>
      <dgm:t>
        <a:bodyPr/>
        <a:lstStyle/>
        <a:p>
          <a:endParaRPr lang="en-US"/>
        </a:p>
      </dgm:t>
    </dgm:pt>
    <dgm:pt modelId="{32FC4C0D-8BE2-4490-8D60-3D46F126C86A}" type="sibTrans" cxnId="{67208246-5154-4868-A3BF-0269EB41E8FC}">
      <dgm:prSet/>
      <dgm:spPr/>
      <dgm:t>
        <a:bodyPr/>
        <a:lstStyle/>
        <a:p>
          <a:pPr>
            <a:lnSpc>
              <a:spcPct val="100000"/>
            </a:lnSpc>
          </a:pPr>
          <a:endParaRPr lang="en-US"/>
        </a:p>
      </dgm:t>
    </dgm:pt>
    <dgm:pt modelId="{7353176F-FC86-4F72-93E1-C718B78B582A}">
      <dgm:prSet custT="1"/>
      <dgm:spPr/>
      <dgm:t>
        <a:bodyPr/>
        <a:lstStyle/>
        <a:p>
          <a:pPr marL="0" indent="-360000" algn="ctr" defTabSz="914400" rtl="0" eaLnBrk="1" latinLnBrk="0" hangingPunct="1">
            <a:lnSpc>
              <a:spcPct val="100000"/>
            </a:lnSpc>
            <a:spcBef>
              <a:spcPts val="1000"/>
            </a:spcBef>
            <a:buFont typeface="Arial" pitchFamily="34" charset="0"/>
            <a:buNone/>
            <a:defRPr cap="all"/>
          </a:pPr>
          <a:r>
            <a:rPr lang="en-US" sz="2000" kern="1200" cap="none" dirty="0">
              <a:solidFill>
                <a:schemeClr val="tx1"/>
              </a:solidFill>
              <a:latin typeface="+mn-lt"/>
              <a:ea typeface="+mn-ea"/>
              <a:cs typeface="+mn-cs"/>
            </a:rPr>
            <a:t>Focus on autonomy and independence</a:t>
          </a:r>
        </a:p>
      </dgm:t>
    </dgm:pt>
    <dgm:pt modelId="{858AD40D-3F0A-46E3-8C98-AA8AB733E3BA}" type="parTrans" cxnId="{3128C928-DEAA-4815-AE71-278A3E5F860E}">
      <dgm:prSet/>
      <dgm:spPr/>
      <dgm:t>
        <a:bodyPr/>
        <a:lstStyle/>
        <a:p>
          <a:endParaRPr lang="en-US"/>
        </a:p>
      </dgm:t>
    </dgm:pt>
    <dgm:pt modelId="{BB29470A-A9DF-41AB-A748-E33209CCB1A1}" type="sibTrans" cxnId="{3128C928-DEAA-4815-AE71-278A3E5F860E}">
      <dgm:prSet/>
      <dgm:spPr/>
      <dgm:t>
        <a:bodyPr/>
        <a:lstStyle/>
        <a:p>
          <a:pPr>
            <a:lnSpc>
              <a:spcPct val="100000"/>
            </a:lnSpc>
          </a:pPr>
          <a:endParaRPr lang="en-US"/>
        </a:p>
      </dgm:t>
    </dgm:pt>
    <dgm:pt modelId="{59090BC2-DB3C-438F-ACD6-48282D592F3A}">
      <dgm:prSet custT="1"/>
      <dgm:spPr/>
      <dgm:t>
        <a:bodyPr/>
        <a:lstStyle/>
        <a:p>
          <a:pPr marL="0" indent="-360000" algn="ctr" defTabSz="914400" rtl="0" eaLnBrk="1" latinLnBrk="0" hangingPunct="1">
            <a:lnSpc>
              <a:spcPct val="100000"/>
            </a:lnSpc>
            <a:spcBef>
              <a:spcPts val="1000"/>
            </a:spcBef>
            <a:buFont typeface="Arial" pitchFamily="34" charset="0"/>
            <a:buNone/>
            <a:defRPr cap="all"/>
          </a:pPr>
          <a:r>
            <a:rPr lang="en-US" sz="2000" kern="1200" cap="none" dirty="0">
              <a:solidFill>
                <a:schemeClr val="tx1"/>
              </a:solidFill>
              <a:latin typeface="+mn-lt"/>
              <a:ea typeface="+mn-ea"/>
              <a:cs typeface="+mn-cs"/>
            </a:rPr>
            <a:t>Maintain or </a:t>
          </a:r>
          <a:r>
            <a:rPr lang="en-US" sz="2000" kern="1200" cap="none" dirty="0" smtClean="0">
              <a:solidFill>
                <a:schemeClr val="tx1"/>
              </a:solidFill>
              <a:latin typeface="+mn-lt"/>
              <a:ea typeface="+mn-ea"/>
              <a:cs typeface="+mn-cs"/>
            </a:rPr>
            <a:t>further develop skills</a:t>
          </a:r>
          <a:endParaRPr lang="en-US" sz="2000" kern="1200" cap="none" dirty="0">
            <a:solidFill>
              <a:schemeClr val="tx1"/>
            </a:solidFill>
            <a:latin typeface="+mn-lt"/>
            <a:ea typeface="+mn-ea"/>
            <a:cs typeface="+mn-cs"/>
          </a:endParaRPr>
        </a:p>
      </dgm:t>
    </dgm:pt>
    <dgm:pt modelId="{BFBD1355-5083-4E10-9096-21AE4221BABD}" type="parTrans" cxnId="{5E16479F-27E7-4797-9F7C-A01A9C82395E}">
      <dgm:prSet/>
      <dgm:spPr/>
      <dgm:t>
        <a:bodyPr/>
        <a:lstStyle/>
        <a:p>
          <a:endParaRPr lang="en-US"/>
        </a:p>
      </dgm:t>
    </dgm:pt>
    <dgm:pt modelId="{DDB1DF49-9578-4EC2-8EA9-E13ACDF82B08}" type="sibTrans" cxnId="{5E16479F-27E7-4797-9F7C-A01A9C82395E}">
      <dgm:prSet/>
      <dgm:spPr/>
      <dgm:t>
        <a:bodyPr/>
        <a:lstStyle/>
        <a:p>
          <a:pPr>
            <a:lnSpc>
              <a:spcPct val="100000"/>
            </a:lnSpc>
          </a:pPr>
          <a:endParaRPr lang="en-US"/>
        </a:p>
      </dgm:t>
    </dgm:pt>
    <dgm:pt modelId="{42911734-81D1-454E-97A2-3263926FD824}">
      <dgm:prSet custT="1"/>
      <dgm:spPr/>
      <dgm:t>
        <a:bodyPr/>
        <a:lstStyle/>
        <a:p>
          <a:pPr marL="0" indent="-360000" algn="ctr" defTabSz="914400" rtl="0" eaLnBrk="1" latinLnBrk="0" hangingPunct="1">
            <a:lnSpc>
              <a:spcPct val="100000"/>
            </a:lnSpc>
            <a:spcBef>
              <a:spcPts val="1000"/>
            </a:spcBef>
            <a:buFont typeface="Arial" pitchFamily="34" charset="0"/>
            <a:buNone/>
            <a:defRPr cap="all"/>
          </a:pPr>
          <a:r>
            <a:rPr lang="en-US" sz="2000" kern="1200" cap="none" dirty="0">
              <a:solidFill>
                <a:schemeClr val="tx1"/>
              </a:solidFill>
              <a:latin typeface="+mn-lt"/>
              <a:ea typeface="+mn-ea"/>
              <a:cs typeface="+mn-cs"/>
            </a:rPr>
            <a:t>Expanding their horizons</a:t>
          </a:r>
        </a:p>
      </dgm:t>
    </dgm:pt>
    <dgm:pt modelId="{3E1034FC-8240-44F5-9CDC-749045AF1CF1}" type="parTrans" cxnId="{25836242-EE42-4264-A1B6-2727F7A984DA}">
      <dgm:prSet/>
      <dgm:spPr/>
      <dgm:t>
        <a:bodyPr/>
        <a:lstStyle/>
        <a:p>
          <a:endParaRPr lang="en-US"/>
        </a:p>
      </dgm:t>
    </dgm:pt>
    <dgm:pt modelId="{BCFA6F4E-2678-43B0-BD1E-15673CD2CB11}" type="sibTrans" cxnId="{25836242-EE42-4264-A1B6-2727F7A984DA}">
      <dgm:prSet/>
      <dgm:spPr/>
      <dgm:t>
        <a:bodyPr/>
        <a:lstStyle/>
        <a:p>
          <a:endParaRPr lang="en-US"/>
        </a:p>
      </dgm:t>
    </dgm:pt>
    <dgm:pt modelId="{22AA743C-3D52-409B-952A-3688AB305B1B}" type="pres">
      <dgm:prSet presAssocID="{0EAF39E3-019B-4F06-A03F-1F9CA84A2066}" presName="root" presStyleCnt="0">
        <dgm:presLayoutVars>
          <dgm:dir/>
          <dgm:resizeHandles val="exact"/>
        </dgm:presLayoutVars>
      </dgm:prSet>
      <dgm:spPr/>
      <dgm:t>
        <a:bodyPr/>
        <a:lstStyle/>
        <a:p>
          <a:endParaRPr lang="en-GB"/>
        </a:p>
      </dgm:t>
    </dgm:pt>
    <dgm:pt modelId="{4AC24B69-F600-407D-A4A5-DFC90EFF86AE}" type="pres">
      <dgm:prSet presAssocID="{6A452333-08D5-4085-8AA8-D33430BE29E5}" presName="compNode" presStyleCnt="0"/>
      <dgm:spPr/>
    </dgm:pt>
    <dgm:pt modelId="{A5CBD315-B372-4B2A-8F96-74E202B55FBD}" type="pres">
      <dgm:prSet presAssocID="{6A452333-08D5-4085-8AA8-D33430BE29E5}" presName="iconBgRect" presStyleLbl="bgShp" presStyleIdx="0" presStyleCnt="4"/>
      <dgm:spPr/>
      <dgm:t>
        <a:bodyPr/>
        <a:lstStyle/>
        <a:p>
          <a:endParaRPr lang="en-GB"/>
        </a:p>
      </dgm:t>
    </dgm:pt>
    <dgm:pt modelId="{6741F6C7-432F-4D26-AA81-29C0F63C1811}" type="pres">
      <dgm:prSet presAssocID="{6A452333-08D5-4085-8AA8-D33430BE29E5}"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User"/>
        </a:ext>
      </dgm:extLst>
    </dgm:pt>
    <dgm:pt modelId="{1981E6DB-BE9F-4B35-BB2F-5E7F6EAFB162}" type="pres">
      <dgm:prSet presAssocID="{6A452333-08D5-4085-8AA8-D33430BE29E5}" presName="spaceRect" presStyleCnt="0"/>
      <dgm:spPr/>
    </dgm:pt>
    <dgm:pt modelId="{5FF58AAA-2748-4639-B343-0185E9FBBC6C}" type="pres">
      <dgm:prSet presAssocID="{6A452333-08D5-4085-8AA8-D33430BE29E5}" presName="textRect" presStyleLbl="revTx" presStyleIdx="0" presStyleCnt="4">
        <dgm:presLayoutVars>
          <dgm:chMax val="1"/>
          <dgm:chPref val="1"/>
        </dgm:presLayoutVars>
      </dgm:prSet>
      <dgm:spPr/>
      <dgm:t>
        <a:bodyPr/>
        <a:lstStyle/>
        <a:p>
          <a:endParaRPr lang="en-GB"/>
        </a:p>
      </dgm:t>
    </dgm:pt>
    <dgm:pt modelId="{12AC601E-155B-4AE6-A660-35AC3DCDB986}" type="pres">
      <dgm:prSet presAssocID="{32FC4C0D-8BE2-4490-8D60-3D46F126C86A}" presName="sibTrans" presStyleCnt="0"/>
      <dgm:spPr/>
    </dgm:pt>
    <dgm:pt modelId="{82D8336F-13AC-4752-8A17-D377D3EAD3CA}" type="pres">
      <dgm:prSet presAssocID="{7353176F-FC86-4F72-93E1-C718B78B582A}" presName="compNode" presStyleCnt="0"/>
      <dgm:spPr/>
    </dgm:pt>
    <dgm:pt modelId="{2388EC63-C0E7-4449-855E-BBEE160222E0}" type="pres">
      <dgm:prSet presAssocID="{7353176F-FC86-4F72-93E1-C718B78B582A}" presName="iconBgRect" presStyleLbl="bgShp" presStyleIdx="1" presStyleCnt="4"/>
      <dgm:spPr/>
    </dgm:pt>
    <dgm:pt modelId="{7CCE7AE0-174B-4DEF-A2A7-46881352AEE5}" type="pres">
      <dgm:prSet presAssocID="{7353176F-FC86-4F72-93E1-C718B78B582A}"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Scales of Justice"/>
        </a:ext>
      </dgm:extLst>
    </dgm:pt>
    <dgm:pt modelId="{F3467803-2118-4312-87E8-72E958E00F14}" type="pres">
      <dgm:prSet presAssocID="{7353176F-FC86-4F72-93E1-C718B78B582A}" presName="spaceRect" presStyleCnt="0"/>
      <dgm:spPr/>
    </dgm:pt>
    <dgm:pt modelId="{6D708DB1-8606-429F-8E10-A6C5C824E91D}" type="pres">
      <dgm:prSet presAssocID="{7353176F-FC86-4F72-93E1-C718B78B582A}" presName="textRect" presStyleLbl="revTx" presStyleIdx="1" presStyleCnt="4" custScaleX="117239">
        <dgm:presLayoutVars>
          <dgm:chMax val="1"/>
          <dgm:chPref val="1"/>
        </dgm:presLayoutVars>
      </dgm:prSet>
      <dgm:spPr/>
      <dgm:t>
        <a:bodyPr/>
        <a:lstStyle/>
        <a:p>
          <a:endParaRPr lang="en-GB"/>
        </a:p>
      </dgm:t>
    </dgm:pt>
    <dgm:pt modelId="{48AE7518-B53A-4F12-976D-0ECDC4907EBB}" type="pres">
      <dgm:prSet presAssocID="{BB29470A-A9DF-41AB-A748-E33209CCB1A1}" presName="sibTrans" presStyleCnt="0"/>
      <dgm:spPr/>
    </dgm:pt>
    <dgm:pt modelId="{3700518B-9B59-42EE-B0F4-9A12C77203FA}" type="pres">
      <dgm:prSet presAssocID="{59090BC2-DB3C-438F-ACD6-48282D592F3A}" presName="compNode" presStyleCnt="0"/>
      <dgm:spPr/>
    </dgm:pt>
    <dgm:pt modelId="{C6740966-6156-4BAE-B0ED-B9F5EBDBF345}" type="pres">
      <dgm:prSet presAssocID="{59090BC2-DB3C-438F-ACD6-48282D592F3A}" presName="iconBgRect" presStyleLbl="bgShp" presStyleIdx="2" presStyleCnt="4"/>
      <dgm:spPr/>
    </dgm:pt>
    <dgm:pt modelId="{C5E259C0-AE53-40D7-A275-1D9213168701}" type="pres">
      <dgm:prSet presAssocID="{59090BC2-DB3C-438F-ACD6-48282D592F3A}"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Puzzle"/>
        </a:ext>
      </dgm:extLst>
    </dgm:pt>
    <dgm:pt modelId="{33020F63-D44F-4EDC-B1FD-8C21FF88761D}" type="pres">
      <dgm:prSet presAssocID="{59090BC2-DB3C-438F-ACD6-48282D592F3A}" presName="spaceRect" presStyleCnt="0"/>
      <dgm:spPr/>
    </dgm:pt>
    <dgm:pt modelId="{25015D9B-9CD8-4D20-89A8-7E6EE83A6F05}" type="pres">
      <dgm:prSet presAssocID="{59090BC2-DB3C-438F-ACD6-48282D592F3A}" presName="textRect" presStyleLbl="revTx" presStyleIdx="2" presStyleCnt="4">
        <dgm:presLayoutVars>
          <dgm:chMax val="1"/>
          <dgm:chPref val="1"/>
        </dgm:presLayoutVars>
      </dgm:prSet>
      <dgm:spPr/>
      <dgm:t>
        <a:bodyPr/>
        <a:lstStyle/>
        <a:p>
          <a:endParaRPr lang="en-GB"/>
        </a:p>
      </dgm:t>
    </dgm:pt>
    <dgm:pt modelId="{9D84A692-0B0D-47A4-9B9C-F3E4C3117D5A}" type="pres">
      <dgm:prSet presAssocID="{DDB1DF49-9578-4EC2-8EA9-E13ACDF82B08}" presName="sibTrans" presStyleCnt="0"/>
      <dgm:spPr/>
    </dgm:pt>
    <dgm:pt modelId="{0DAA1604-01F4-4206-B4AA-AF75898DA2AE}" type="pres">
      <dgm:prSet presAssocID="{42911734-81D1-454E-97A2-3263926FD824}" presName="compNode" presStyleCnt="0"/>
      <dgm:spPr/>
    </dgm:pt>
    <dgm:pt modelId="{7E1A2586-A7B5-4330-9670-AB14A21F7F7C}" type="pres">
      <dgm:prSet presAssocID="{42911734-81D1-454E-97A2-3263926FD824}" presName="iconBgRect" presStyleLbl="bgShp" presStyleIdx="3" presStyleCnt="4"/>
      <dgm:spPr/>
    </dgm:pt>
    <dgm:pt modelId="{CCE4BCF9-CC09-4506-AA56-286748604FFC}" type="pres">
      <dgm:prSet presAssocID="{42911734-81D1-454E-97A2-3263926FD824}"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Earth Globe Americas"/>
        </a:ext>
      </dgm:extLst>
    </dgm:pt>
    <dgm:pt modelId="{36FA2CC1-E17A-4D93-B64D-3667A1FFA4CD}" type="pres">
      <dgm:prSet presAssocID="{42911734-81D1-454E-97A2-3263926FD824}" presName="spaceRect" presStyleCnt="0"/>
      <dgm:spPr/>
    </dgm:pt>
    <dgm:pt modelId="{16563BBA-25C9-48B4-8F60-8AE47EB87812}" type="pres">
      <dgm:prSet presAssocID="{42911734-81D1-454E-97A2-3263926FD824}" presName="textRect" presStyleLbl="revTx" presStyleIdx="3" presStyleCnt="4">
        <dgm:presLayoutVars>
          <dgm:chMax val="1"/>
          <dgm:chPref val="1"/>
        </dgm:presLayoutVars>
      </dgm:prSet>
      <dgm:spPr/>
      <dgm:t>
        <a:bodyPr/>
        <a:lstStyle/>
        <a:p>
          <a:endParaRPr lang="en-GB"/>
        </a:p>
      </dgm:t>
    </dgm:pt>
  </dgm:ptLst>
  <dgm:cxnLst>
    <dgm:cxn modelId="{3128C928-DEAA-4815-AE71-278A3E5F860E}" srcId="{0EAF39E3-019B-4F06-A03F-1F9CA84A2066}" destId="{7353176F-FC86-4F72-93E1-C718B78B582A}" srcOrd="1" destOrd="0" parTransId="{858AD40D-3F0A-46E3-8C98-AA8AB733E3BA}" sibTransId="{BB29470A-A9DF-41AB-A748-E33209CCB1A1}"/>
    <dgm:cxn modelId="{47DF81CB-A8B1-49BA-878B-48D71284DF5F}" type="presOf" srcId="{42911734-81D1-454E-97A2-3263926FD824}" destId="{16563BBA-25C9-48B4-8F60-8AE47EB87812}" srcOrd="0" destOrd="0" presId="urn:microsoft.com/office/officeart/2018/5/layout/IconCircleLabelList"/>
    <dgm:cxn modelId="{25836242-EE42-4264-A1B6-2727F7A984DA}" srcId="{0EAF39E3-019B-4F06-A03F-1F9CA84A2066}" destId="{42911734-81D1-454E-97A2-3263926FD824}" srcOrd="3" destOrd="0" parTransId="{3E1034FC-8240-44F5-9CDC-749045AF1CF1}" sibTransId="{BCFA6F4E-2678-43B0-BD1E-15673CD2CB11}"/>
    <dgm:cxn modelId="{67208246-5154-4868-A3BF-0269EB41E8FC}" srcId="{0EAF39E3-019B-4F06-A03F-1F9CA84A2066}" destId="{6A452333-08D5-4085-8AA8-D33430BE29E5}" srcOrd="0" destOrd="0" parTransId="{C4CCC103-1843-49F5-B4AA-AE6D89A9A926}" sibTransId="{32FC4C0D-8BE2-4490-8D60-3D46F126C86A}"/>
    <dgm:cxn modelId="{946F9855-9A5E-4545-8AA2-4CD7DA1AE971}" type="presOf" srcId="{6A452333-08D5-4085-8AA8-D33430BE29E5}" destId="{5FF58AAA-2748-4639-B343-0185E9FBBC6C}" srcOrd="0" destOrd="0" presId="urn:microsoft.com/office/officeart/2018/5/layout/IconCircleLabelList"/>
    <dgm:cxn modelId="{0AC8972E-B3D8-4169-BBAD-99C4EC0BF0DF}" type="presOf" srcId="{59090BC2-DB3C-438F-ACD6-48282D592F3A}" destId="{25015D9B-9CD8-4D20-89A8-7E6EE83A6F05}" srcOrd="0" destOrd="0" presId="urn:microsoft.com/office/officeart/2018/5/layout/IconCircleLabelList"/>
    <dgm:cxn modelId="{D5D995B7-0719-48B9-8A23-17F2C2390895}" type="presOf" srcId="{7353176F-FC86-4F72-93E1-C718B78B582A}" destId="{6D708DB1-8606-429F-8E10-A6C5C824E91D}" srcOrd="0" destOrd="0" presId="urn:microsoft.com/office/officeart/2018/5/layout/IconCircleLabelList"/>
    <dgm:cxn modelId="{3A2AF88F-269A-4E5E-9C92-3CA726C1E31B}" type="presOf" srcId="{0EAF39E3-019B-4F06-A03F-1F9CA84A2066}" destId="{22AA743C-3D52-409B-952A-3688AB305B1B}" srcOrd="0" destOrd="0" presId="urn:microsoft.com/office/officeart/2018/5/layout/IconCircleLabelList"/>
    <dgm:cxn modelId="{5E16479F-27E7-4797-9F7C-A01A9C82395E}" srcId="{0EAF39E3-019B-4F06-A03F-1F9CA84A2066}" destId="{59090BC2-DB3C-438F-ACD6-48282D592F3A}" srcOrd="2" destOrd="0" parTransId="{BFBD1355-5083-4E10-9096-21AE4221BABD}" sibTransId="{DDB1DF49-9578-4EC2-8EA9-E13ACDF82B08}"/>
    <dgm:cxn modelId="{E584A964-037F-4358-89E2-AF28A6B96818}" type="presParOf" srcId="{22AA743C-3D52-409B-952A-3688AB305B1B}" destId="{4AC24B69-F600-407D-A4A5-DFC90EFF86AE}" srcOrd="0" destOrd="0" presId="urn:microsoft.com/office/officeart/2018/5/layout/IconCircleLabelList"/>
    <dgm:cxn modelId="{4CC84CC3-1F21-4ABB-B72D-9CEBFB57D708}" type="presParOf" srcId="{4AC24B69-F600-407D-A4A5-DFC90EFF86AE}" destId="{A5CBD315-B372-4B2A-8F96-74E202B55FBD}" srcOrd="0" destOrd="0" presId="urn:microsoft.com/office/officeart/2018/5/layout/IconCircleLabelList"/>
    <dgm:cxn modelId="{44646344-C8A6-4B9B-AD76-459835B2DA13}" type="presParOf" srcId="{4AC24B69-F600-407D-A4A5-DFC90EFF86AE}" destId="{6741F6C7-432F-4D26-AA81-29C0F63C1811}" srcOrd="1" destOrd="0" presId="urn:microsoft.com/office/officeart/2018/5/layout/IconCircleLabelList"/>
    <dgm:cxn modelId="{07EC3CA7-A9D4-4178-8BE3-5539424DB7E0}" type="presParOf" srcId="{4AC24B69-F600-407D-A4A5-DFC90EFF86AE}" destId="{1981E6DB-BE9F-4B35-BB2F-5E7F6EAFB162}" srcOrd="2" destOrd="0" presId="urn:microsoft.com/office/officeart/2018/5/layout/IconCircleLabelList"/>
    <dgm:cxn modelId="{00965719-E3AB-48DF-B6D5-DDD70B290DD7}" type="presParOf" srcId="{4AC24B69-F600-407D-A4A5-DFC90EFF86AE}" destId="{5FF58AAA-2748-4639-B343-0185E9FBBC6C}" srcOrd="3" destOrd="0" presId="urn:microsoft.com/office/officeart/2018/5/layout/IconCircleLabelList"/>
    <dgm:cxn modelId="{26DC8D25-5851-402E-B39C-E0E0A3520D60}" type="presParOf" srcId="{22AA743C-3D52-409B-952A-3688AB305B1B}" destId="{12AC601E-155B-4AE6-A660-35AC3DCDB986}" srcOrd="1" destOrd="0" presId="urn:microsoft.com/office/officeart/2018/5/layout/IconCircleLabelList"/>
    <dgm:cxn modelId="{19D01017-E517-4B7B-B43B-7F9257366261}" type="presParOf" srcId="{22AA743C-3D52-409B-952A-3688AB305B1B}" destId="{82D8336F-13AC-4752-8A17-D377D3EAD3CA}" srcOrd="2" destOrd="0" presId="urn:microsoft.com/office/officeart/2018/5/layout/IconCircleLabelList"/>
    <dgm:cxn modelId="{3EE6DBB5-99C6-4723-B100-3BDDC815CFD6}" type="presParOf" srcId="{82D8336F-13AC-4752-8A17-D377D3EAD3CA}" destId="{2388EC63-C0E7-4449-855E-BBEE160222E0}" srcOrd="0" destOrd="0" presId="urn:microsoft.com/office/officeart/2018/5/layout/IconCircleLabelList"/>
    <dgm:cxn modelId="{39D6B0ED-8B6D-4B2E-A623-F297637AB730}" type="presParOf" srcId="{82D8336F-13AC-4752-8A17-D377D3EAD3CA}" destId="{7CCE7AE0-174B-4DEF-A2A7-46881352AEE5}" srcOrd="1" destOrd="0" presId="urn:microsoft.com/office/officeart/2018/5/layout/IconCircleLabelList"/>
    <dgm:cxn modelId="{6C5C3906-A8A6-43C0-9100-85FFF4BC7C1F}" type="presParOf" srcId="{82D8336F-13AC-4752-8A17-D377D3EAD3CA}" destId="{F3467803-2118-4312-87E8-72E958E00F14}" srcOrd="2" destOrd="0" presId="urn:microsoft.com/office/officeart/2018/5/layout/IconCircleLabelList"/>
    <dgm:cxn modelId="{D1AA492D-2128-4BDC-B5D2-CAB2C6008E3B}" type="presParOf" srcId="{82D8336F-13AC-4752-8A17-D377D3EAD3CA}" destId="{6D708DB1-8606-429F-8E10-A6C5C824E91D}" srcOrd="3" destOrd="0" presId="urn:microsoft.com/office/officeart/2018/5/layout/IconCircleLabelList"/>
    <dgm:cxn modelId="{BE407DA7-32CA-4462-9834-851A050C6F28}" type="presParOf" srcId="{22AA743C-3D52-409B-952A-3688AB305B1B}" destId="{48AE7518-B53A-4F12-976D-0ECDC4907EBB}" srcOrd="3" destOrd="0" presId="urn:microsoft.com/office/officeart/2018/5/layout/IconCircleLabelList"/>
    <dgm:cxn modelId="{3353D9ED-9303-4612-9DD2-7665F8A754B3}" type="presParOf" srcId="{22AA743C-3D52-409B-952A-3688AB305B1B}" destId="{3700518B-9B59-42EE-B0F4-9A12C77203FA}" srcOrd="4" destOrd="0" presId="urn:microsoft.com/office/officeart/2018/5/layout/IconCircleLabelList"/>
    <dgm:cxn modelId="{71311597-F4E7-4A78-96DB-57A5E3F33400}" type="presParOf" srcId="{3700518B-9B59-42EE-B0F4-9A12C77203FA}" destId="{C6740966-6156-4BAE-B0ED-B9F5EBDBF345}" srcOrd="0" destOrd="0" presId="urn:microsoft.com/office/officeart/2018/5/layout/IconCircleLabelList"/>
    <dgm:cxn modelId="{6045BD44-F291-488C-86A9-FC2DAFC3E25C}" type="presParOf" srcId="{3700518B-9B59-42EE-B0F4-9A12C77203FA}" destId="{C5E259C0-AE53-40D7-A275-1D9213168701}" srcOrd="1" destOrd="0" presId="urn:microsoft.com/office/officeart/2018/5/layout/IconCircleLabelList"/>
    <dgm:cxn modelId="{533D74CF-F00E-4D71-8BC3-EF52287D18A7}" type="presParOf" srcId="{3700518B-9B59-42EE-B0F4-9A12C77203FA}" destId="{33020F63-D44F-4EDC-B1FD-8C21FF88761D}" srcOrd="2" destOrd="0" presId="urn:microsoft.com/office/officeart/2018/5/layout/IconCircleLabelList"/>
    <dgm:cxn modelId="{F06EFDF5-B4C4-450D-BB98-96382D409F59}" type="presParOf" srcId="{3700518B-9B59-42EE-B0F4-9A12C77203FA}" destId="{25015D9B-9CD8-4D20-89A8-7E6EE83A6F05}" srcOrd="3" destOrd="0" presId="urn:microsoft.com/office/officeart/2018/5/layout/IconCircleLabelList"/>
    <dgm:cxn modelId="{B7C02026-8282-477E-B312-9D288D805881}" type="presParOf" srcId="{22AA743C-3D52-409B-952A-3688AB305B1B}" destId="{9D84A692-0B0D-47A4-9B9C-F3E4C3117D5A}" srcOrd="5" destOrd="0" presId="urn:microsoft.com/office/officeart/2018/5/layout/IconCircleLabelList"/>
    <dgm:cxn modelId="{F3AC6B70-4AC8-4173-8328-EFEB36F00C96}" type="presParOf" srcId="{22AA743C-3D52-409B-952A-3688AB305B1B}" destId="{0DAA1604-01F4-4206-B4AA-AF75898DA2AE}" srcOrd="6" destOrd="0" presId="urn:microsoft.com/office/officeart/2018/5/layout/IconCircleLabelList"/>
    <dgm:cxn modelId="{58C83057-9478-4C70-A0E0-9D5D9C8D0A1F}" type="presParOf" srcId="{0DAA1604-01F4-4206-B4AA-AF75898DA2AE}" destId="{7E1A2586-A7B5-4330-9670-AB14A21F7F7C}" srcOrd="0" destOrd="0" presId="urn:microsoft.com/office/officeart/2018/5/layout/IconCircleLabelList"/>
    <dgm:cxn modelId="{30C87942-B523-4C41-A26D-EE070F05AD66}" type="presParOf" srcId="{0DAA1604-01F4-4206-B4AA-AF75898DA2AE}" destId="{CCE4BCF9-CC09-4506-AA56-286748604FFC}" srcOrd="1" destOrd="0" presId="urn:microsoft.com/office/officeart/2018/5/layout/IconCircleLabelList"/>
    <dgm:cxn modelId="{519964B8-43FC-4A97-A3CB-8438E9CFBB8E}" type="presParOf" srcId="{0DAA1604-01F4-4206-B4AA-AF75898DA2AE}" destId="{36FA2CC1-E17A-4D93-B64D-3667A1FFA4CD}" srcOrd="2" destOrd="0" presId="urn:microsoft.com/office/officeart/2018/5/layout/IconCircleLabelList"/>
    <dgm:cxn modelId="{ED300E22-9E48-4F9F-B93F-AA03D3743912}" type="presParOf" srcId="{0DAA1604-01F4-4206-B4AA-AF75898DA2AE}" destId="{16563BBA-25C9-48B4-8F60-8AE47EB8781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BD315-B372-4B2A-8F96-74E202B55FBD}">
      <dsp:nvSpPr>
        <dsp:cNvPr id="0" name=""/>
        <dsp:cNvSpPr/>
      </dsp:nvSpPr>
      <dsp:spPr>
        <a:xfrm>
          <a:off x="973417" y="2163"/>
          <a:ext cx="1037953" cy="103795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1F6C7-432F-4D26-AA81-29C0F63C1811}">
      <dsp:nvSpPr>
        <dsp:cNvPr id="0" name=""/>
        <dsp:cNvSpPr/>
      </dsp:nvSpPr>
      <dsp:spPr>
        <a:xfrm>
          <a:off x="1194620" y="223366"/>
          <a:ext cx="595546" cy="59554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F58AAA-2748-4639-B343-0185E9FBBC6C}">
      <dsp:nvSpPr>
        <dsp:cNvPr id="0" name=""/>
        <dsp:cNvSpPr/>
      </dsp:nvSpPr>
      <dsp:spPr>
        <a:xfrm>
          <a:off x="641613" y="1363413"/>
          <a:ext cx="1701562" cy="89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360000" lvl="0" indent="-360000" algn="l" defTabSz="914400" rtl="0" eaLnBrk="1" latinLnBrk="0" hangingPunct="1">
            <a:lnSpc>
              <a:spcPct val="100000"/>
            </a:lnSpc>
            <a:spcBef>
              <a:spcPct val="0"/>
            </a:spcBef>
            <a:spcAft>
              <a:spcPct val="35000"/>
            </a:spcAft>
            <a:buFont typeface="Arial" pitchFamily="34" charset="0"/>
            <a:buNone/>
            <a:defRPr cap="all"/>
          </a:pPr>
          <a:r>
            <a:rPr lang="en-US" sz="2000" kern="1200" cap="none" dirty="0" smtClean="0">
              <a:solidFill>
                <a:schemeClr val="tx1"/>
              </a:solidFill>
              <a:latin typeface="+mn-lt"/>
              <a:ea typeface="+mn-ea"/>
              <a:cs typeface="+mn-cs"/>
            </a:rPr>
            <a:t>Person-</a:t>
          </a:r>
          <a:r>
            <a:rPr lang="en-US" sz="2000" kern="1200" cap="none" dirty="0" err="1" smtClean="0">
              <a:solidFill>
                <a:schemeClr val="tx1"/>
              </a:solidFill>
              <a:latin typeface="+mn-lt"/>
              <a:ea typeface="+mn-ea"/>
              <a:cs typeface="+mn-cs"/>
            </a:rPr>
            <a:t>centred</a:t>
          </a:r>
          <a:r>
            <a:rPr lang="en-US" sz="2000" kern="1200" cap="none" dirty="0" smtClean="0">
              <a:solidFill>
                <a:schemeClr val="tx1"/>
              </a:solidFill>
              <a:latin typeface="+mn-lt"/>
              <a:ea typeface="+mn-ea"/>
              <a:cs typeface="+mn-cs"/>
            </a:rPr>
            <a:t> approach</a:t>
          </a:r>
          <a:endParaRPr lang="en-US" sz="2000" kern="1200" cap="none" dirty="0">
            <a:solidFill>
              <a:schemeClr val="tx1"/>
            </a:solidFill>
            <a:latin typeface="+mn-lt"/>
            <a:ea typeface="+mn-ea"/>
            <a:cs typeface="+mn-cs"/>
          </a:endParaRPr>
        </a:p>
      </dsp:txBody>
      <dsp:txXfrm>
        <a:off x="641613" y="1363413"/>
        <a:ext cx="1701562" cy="899302"/>
      </dsp:txXfrm>
    </dsp:sp>
    <dsp:sp modelId="{2388EC63-C0E7-4449-855E-BBEE160222E0}">
      <dsp:nvSpPr>
        <dsp:cNvPr id="0" name=""/>
        <dsp:cNvSpPr/>
      </dsp:nvSpPr>
      <dsp:spPr>
        <a:xfrm>
          <a:off x="3119419" y="2163"/>
          <a:ext cx="1037953" cy="103795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CE7AE0-174B-4DEF-A2A7-46881352AEE5}">
      <dsp:nvSpPr>
        <dsp:cNvPr id="0" name=""/>
        <dsp:cNvSpPr/>
      </dsp:nvSpPr>
      <dsp:spPr>
        <a:xfrm>
          <a:off x="3340623" y="223366"/>
          <a:ext cx="595546" cy="59554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708DB1-8606-429F-8E10-A6C5C824E91D}">
      <dsp:nvSpPr>
        <dsp:cNvPr id="0" name=""/>
        <dsp:cNvSpPr/>
      </dsp:nvSpPr>
      <dsp:spPr>
        <a:xfrm>
          <a:off x="2640949" y="1363413"/>
          <a:ext cx="1994894" cy="89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360000" algn="ctr" defTabSz="914400" rtl="0" eaLnBrk="1" latinLnBrk="0" hangingPunct="1">
            <a:lnSpc>
              <a:spcPct val="100000"/>
            </a:lnSpc>
            <a:spcBef>
              <a:spcPct val="0"/>
            </a:spcBef>
            <a:spcAft>
              <a:spcPct val="35000"/>
            </a:spcAft>
            <a:buFont typeface="Arial" pitchFamily="34" charset="0"/>
            <a:buNone/>
            <a:defRPr cap="all"/>
          </a:pPr>
          <a:r>
            <a:rPr lang="en-US" sz="2000" kern="1200" cap="none" dirty="0">
              <a:solidFill>
                <a:schemeClr val="tx1"/>
              </a:solidFill>
              <a:latin typeface="+mn-lt"/>
              <a:ea typeface="+mn-ea"/>
              <a:cs typeface="+mn-cs"/>
            </a:rPr>
            <a:t>Focus on autonomy and independence</a:t>
          </a:r>
        </a:p>
      </dsp:txBody>
      <dsp:txXfrm>
        <a:off x="2640949" y="1363413"/>
        <a:ext cx="1994894" cy="899302"/>
      </dsp:txXfrm>
    </dsp:sp>
    <dsp:sp modelId="{C6740966-6156-4BAE-B0ED-B9F5EBDBF345}">
      <dsp:nvSpPr>
        <dsp:cNvPr id="0" name=""/>
        <dsp:cNvSpPr/>
      </dsp:nvSpPr>
      <dsp:spPr>
        <a:xfrm>
          <a:off x="1120083" y="2688106"/>
          <a:ext cx="1037953" cy="103795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259C0-AE53-40D7-A275-1D9213168701}">
      <dsp:nvSpPr>
        <dsp:cNvPr id="0" name=""/>
        <dsp:cNvSpPr/>
      </dsp:nvSpPr>
      <dsp:spPr>
        <a:xfrm>
          <a:off x="1341287" y="2909309"/>
          <a:ext cx="595546" cy="59554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015D9B-9CD8-4D20-89A8-7E6EE83A6F05}">
      <dsp:nvSpPr>
        <dsp:cNvPr id="0" name=""/>
        <dsp:cNvSpPr/>
      </dsp:nvSpPr>
      <dsp:spPr>
        <a:xfrm>
          <a:off x="788279" y="4049356"/>
          <a:ext cx="1701562" cy="89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360000" algn="ctr" defTabSz="914400" rtl="0" eaLnBrk="1" latinLnBrk="0" hangingPunct="1">
            <a:lnSpc>
              <a:spcPct val="100000"/>
            </a:lnSpc>
            <a:spcBef>
              <a:spcPct val="0"/>
            </a:spcBef>
            <a:spcAft>
              <a:spcPct val="35000"/>
            </a:spcAft>
            <a:buFont typeface="Arial" pitchFamily="34" charset="0"/>
            <a:buNone/>
            <a:defRPr cap="all"/>
          </a:pPr>
          <a:r>
            <a:rPr lang="en-US" sz="2000" kern="1200" cap="none" dirty="0">
              <a:solidFill>
                <a:schemeClr val="tx1"/>
              </a:solidFill>
              <a:latin typeface="+mn-lt"/>
              <a:ea typeface="+mn-ea"/>
              <a:cs typeface="+mn-cs"/>
            </a:rPr>
            <a:t>Maintain or </a:t>
          </a:r>
          <a:r>
            <a:rPr lang="en-US" sz="2000" kern="1200" cap="none" dirty="0" smtClean="0">
              <a:solidFill>
                <a:schemeClr val="tx1"/>
              </a:solidFill>
              <a:latin typeface="+mn-lt"/>
              <a:ea typeface="+mn-ea"/>
              <a:cs typeface="+mn-cs"/>
            </a:rPr>
            <a:t>further develop skills</a:t>
          </a:r>
          <a:endParaRPr lang="en-US" sz="2000" kern="1200" cap="none" dirty="0">
            <a:solidFill>
              <a:schemeClr val="tx1"/>
            </a:solidFill>
            <a:latin typeface="+mn-lt"/>
            <a:ea typeface="+mn-ea"/>
            <a:cs typeface="+mn-cs"/>
          </a:endParaRPr>
        </a:p>
      </dsp:txBody>
      <dsp:txXfrm>
        <a:off x="788279" y="4049356"/>
        <a:ext cx="1701562" cy="899302"/>
      </dsp:txXfrm>
    </dsp:sp>
    <dsp:sp modelId="{7E1A2586-A7B5-4330-9670-AB14A21F7F7C}">
      <dsp:nvSpPr>
        <dsp:cNvPr id="0" name=""/>
        <dsp:cNvSpPr/>
      </dsp:nvSpPr>
      <dsp:spPr>
        <a:xfrm>
          <a:off x="3119419" y="2688106"/>
          <a:ext cx="1037953" cy="103795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4BCF9-CC09-4506-AA56-286748604FFC}">
      <dsp:nvSpPr>
        <dsp:cNvPr id="0" name=""/>
        <dsp:cNvSpPr/>
      </dsp:nvSpPr>
      <dsp:spPr>
        <a:xfrm>
          <a:off x="3340623" y="2909309"/>
          <a:ext cx="595546" cy="59554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563BBA-25C9-48B4-8F60-8AE47EB87812}">
      <dsp:nvSpPr>
        <dsp:cNvPr id="0" name=""/>
        <dsp:cNvSpPr/>
      </dsp:nvSpPr>
      <dsp:spPr>
        <a:xfrm>
          <a:off x="2787615" y="4049356"/>
          <a:ext cx="1701562" cy="89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360000" algn="ctr" defTabSz="914400" rtl="0" eaLnBrk="1" latinLnBrk="0" hangingPunct="1">
            <a:lnSpc>
              <a:spcPct val="100000"/>
            </a:lnSpc>
            <a:spcBef>
              <a:spcPct val="0"/>
            </a:spcBef>
            <a:spcAft>
              <a:spcPct val="35000"/>
            </a:spcAft>
            <a:buFont typeface="Arial" pitchFamily="34" charset="0"/>
            <a:buNone/>
            <a:defRPr cap="all"/>
          </a:pPr>
          <a:r>
            <a:rPr lang="en-US" sz="2000" kern="1200" cap="none" dirty="0">
              <a:solidFill>
                <a:schemeClr val="tx1"/>
              </a:solidFill>
              <a:latin typeface="+mn-lt"/>
              <a:ea typeface="+mn-ea"/>
              <a:cs typeface="+mn-cs"/>
            </a:rPr>
            <a:t>Expanding their horizons</a:t>
          </a:r>
        </a:p>
      </dsp:txBody>
      <dsp:txXfrm>
        <a:off x="2787615" y="4049356"/>
        <a:ext cx="1701562" cy="89930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E9AF5-6A83-4ABA-8047-6730B8382544}" type="datetimeFigureOut">
              <a:rPr lang="en-GB" smtClean="0"/>
              <a:pPr/>
              <a:t>11/09/2023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9EF9B-AEDE-4315-8B63-428576278E03}" type="slidenum">
              <a:rPr lang="en-GB" smtClean="0"/>
              <a:pPr/>
              <a:t>‹nr.›</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9974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31357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48266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77285-371D-4B6E-BF7C-D5BAB18CD75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BC98A9D0-F09E-4755-8AAF-4F40516C2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D63F62D-18E0-4D20-BB06-38FEEE09D780}"/>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9ED4BA7-1010-456C-B934-0AAF899E8F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1630A08-3772-4EA7-827E-08B8B7B639A0}"/>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610263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239C7-8374-4C3D-B221-E3F5296F7CF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5738DAD-0F33-4799-A9E2-9D90EA96CB5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E546BF6-A0C7-4037-AE95-A8D42E8DB08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95C1B2D8-48CA-42B9-AED6-A0258498E1C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82A4EEB-E50C-4F17-B8D6-BD734120FB6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967641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210C-7E9E-4BC1-AF7E-E90CBCE36E7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D933F63-6976-40B1-8367-92E0F6B94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67E2D3C-250C-4137-AD79-107E8F2F2E2C}"/>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773E043-29C1-4AAF-A746-2A5D1F6FEF6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31EBAC7-E4E0-4979-A5AE-676C16FC612E}"/>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787644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55603-024B-4FB0-A81A-9D043DBDAA2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8A3B417-EEC8-4651-A20E-4E1FC1FB320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648C990-0E5A-4520-91F2-4A7DF2098B7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093E1189-541F-4531-8F70-DC683F30ED18}"/>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C699FF98-87FF-48BF-8B79-7339AF98C00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40EEFAB-0591-4401-B8BD-981D75ADB864}"/>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48330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74A5B-FCC5-4973-AACD-B31A81E85C15}"/>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69BE42D-7B6D-4F33-B9E1-C8167CA6D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392FD50-FFB5-4CEB-B300-66F39AD30057}"/>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01BFB24-070C-4F3E-86ED-3C05661AE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CDB14FB-C825-42FA-9540-E18C24A5B5D4}"/>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4DED6F0-E36B-4949-A1B7-F796D58FC0B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8" name="Tijdelijke aanduiding voor voettekst 7">
            <a:extLst>
              <a:ext uri="{FF2B5EF4-FFF2-40B4-BE49-F238E27FC236}">
                <a16:creationId xmlns:a16="http://schemas.microsoft.com/office/drawing/2014/main" id="{C7EBB639-F2EB-4FAA-81B1-1B52DABE23F0}"/>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D720053-1101-4CDB-B103-291BD1B64F5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169261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1B62F-53DF-4D46-B9AD-E3C52D049D6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AB3A0F2-3565-416B-AE6F-E48FDDB81C1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4" name="Tijdelijke aanduiding voor voettekst 3">
            <a:extLst>
              <a:ext uri="{FF2B5EF4-FFF2-40B4-BE49-F238E27FC236}">
                <a16:creationId xmlns:a16="http://schemas.microsoft.com/office/drawing/2014/main" id="{26C209AE-638B-4921-A584-9D255A8C81C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6D14A27F-9FBA-4A3B-B27C-54A08864E2A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907372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175C79-CADA-407B-9549-F93F43BA4602}"/>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3" name="Tijdelijke aanduiding voor voettekst 2">
            <a:extLst>
              <a:ext uri="{FF2B5EF4-FFF2-40B4-BE49-F238E27FC236}">
                <a16:creationId xmlns:a16="http://schemas.microsoft.com/office/drawing/2014/main" id="{8551339A-8A51-419E-BAC9-FBB54C0AB36E}"/>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0AF30428-CC03-46F4-99B1-49CE5968C1C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597951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A61E5-448B-4321-8E07-CDD861B08D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B1D9C7D-C6FB-4BE5-A0A8-39FF7A724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5019962-1B29-4F1A-A255-AC228F1C0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F58BFC7-807B-4F08-8A68-976291F6B43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25CA2B0E-D74F-4E53-A6AE-1D6EA82F8C8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A54F89C-6E36-4145-8E00-3C465F8AD43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06006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871293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FF227-8FF5-4F9C-A5C7-BBEE5BF6D4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98908B9-0586-4026-83FC-56E3BBFF7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94035AF-EF0D-48BC-B9CD-7D4542C25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FE31643-A0B7-4AAF-A079-C476679E40FA}"/>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5435071E-F479-47C8-B723-6035A906D5D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5C6E592-1443-4921-A7AB-3B6BC9C8347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417541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BE087-0CFA-4C57-8BF3-0DDAF0AA67B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C39431F-BC31-45EF-9650-E99274ED396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2F5451C-53B5-4B44-A13E-D65A63EBD6E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907B8EA-E488-4967-AF33-5267F6AEA23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FC4B5DA-D738-4CDF-A127-85304ED9801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575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346088-140B-4559-9A72-3FB21C167DF9}"/>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3F1A2D1-9E93-4A53-A12F-64FB3A9E998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68DF0C6-762F-4835-BA24-8E809963EED1}"/>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0BF6314F-9D48-4FAE-8B25-59A533833C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096E1E7-29AC-484B-863D-3C6B8ED914D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6215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7529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6746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11589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87125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92290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14838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8689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3E06E-E3EC-46AC-973A-4AE0745CB417}" type="slidenum">
              <a:rPr lang="nl-BE" smtClean="0"/>
              <a:pPr/>
              <a:t>‹nr.›</a:t>
            </a:fld>
            <a:endParaRPr lang="nl-BE"/>
          </a:p>
        </p:txBody>
      </p:sp>
    </p:spTree>
    <p:extLst>
      <p:ext uri="{BB962C8B-B14F-4D97-AF65-F5344CB8AC3E}">
        <p14:creationId xmlns:p14="http://schemas.microsoft.com/office/powerpoint/2010/main" val="131217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8B8D94-CBC4-412A-BFB1-7231936E1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790BFE1-1B30-49D5-9A9B-D94BC7AE5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1B7A4F0-0BDF-46A8-A35D-0402A2786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70E12ED-6AD2-4A9B-ADF3-C5194104F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4A41DEA-7B68-41AB-95E0-C1B060AEA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E78BA-9861-497A-B784-A9BA9696B05E}" type="slidenum">
              <a:rPr lang="nl-BE" smtClean="0"/>
              <a:t>‹nr.›</a:t>
            </a:fld>
            <a:endParaRPr lang="nl-BE"/>
          </a:p>
        </p:txBody>
      </p:sp>
    </p:spTree>
    <p:extLst>
      <p:ext uri="{BB962C8B-B14F-4D97-AF65-F5344CB8AC3E}">
        <p14:creationId xmlns:p14="http://schemas.microsoft.com/office/powerpoint/2010/main" val="2227804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0090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Montessori: the methodology</a:t>
            </a:r>
            <a:endParaRPr lang="nl-BE" sz="3600" dirty="0">
              <a:latin typeface="+mn-lt"/>
            </a:endParaRPr>
          </a:p>
        </p:txBody>
      </p:sp>
      <p:sp>
        <p:nvSpPr>
          <p:cNvPr id="3" name="Ondertitel 2"/>
          <p:cNvSpPr>
            <a:spLocks noGrp="1"/>
          </p:cNvSpPr>
          <p:nvPr>
            <p:ph type="subTitle" idx="1"/>
          </p:nvPr>
        </p:nvSpPr>
        <p:spPr>
          <a:xfrm>
            <a:off x="592975" y="1399840"/>
            <a:ext cx="6604659" cy="379758"/>
          </a:xfrm>
        </p:spPr>
        <p:txBody>
          <a:bodyPr>
            <a:noAutofit/>
          </a:bodyPr>
          <a:lstStyle/>
          <a:p>
            <a:pPr algn="l"/>
            <a:r>
              <a:rPr lang="en-GB" sz="2000" b="1" dirty="0" smtClean="0"/>
              <a:t>The importance of Activities</a:t>
            </a:r>
          </a:p>
          <a:p>
            <a:pPr marL="360000" indent="-360000" algn="l">
              <a:buFont typeface="Arial" pitchFamily="34" charset="0"/>
              <a:buChar char="•"/>
            </a:pPr>
            <a:r>
              <a:rPr lang="en-GB" sz="2000" dirty="0" smtClean="0"/>
              <a:t>Doing, to most people, is synonymous with being alive. </a:t>
            </a:r>
          </a:p>
          <a:p>
            <a:pPr marL="360000" indent="-360000" algn="l">
              <a:buFont typeface="Arial" pitchFamily="34" charset="0"/>
              <a:buChar char="•"/>
            </a:pPr>
            <a:r>
              <a:rPr lang="en-GB" sz="2000" dirty="0" smtClean="0"/>
              <a:t>Everything we do from the moment we open our eyes in the morning till we close them again at night is an activity.</a:t>
            </a:r>
          </a:p>
          <a:p>
            <a:pPr marL="360000" indent="-360000" algn="l">
              <a:buFont typeface="Arial" pitchFamily="34" charset="0"/>
              <a:buChar char="•"/>
            </a:pPr>
            <a:r>
              <a:rPr lang="en-GB" sz="2000" dirty="0" smtClean="0"/>
              <a:t>They are far more than what we see on an activity program.</a:t>
            </a:r>
          </a:p>
          <a:p>
            <a:pPr marL="360000" indent="-360000" algn="l">
              <a:buFont typeface="Arial" pitchFamily="34" charset="0"/>
              <a:buChar char="•"/>
            </a:pPr>
            <a:r>
              <a:rPr lang="en-GB" sz="2000" dirty="0" smtClean="0"/>
              <a:t>Success, failure or lack of activity in our lives influences our mental health, self-esteem and mood.</a:t>
            </a:r>
          </a:p>
          <a:p>
            <a:pPr marL="360000" indent="-360000" algn="l">
              <a:buFont typeface="Arial" pitchFamily="34" charset="0"/>
              <a:buChar char="•"/>
            </a:pPr>
            <a:r>
              <a:rPr lang="en-GB" sz="2000" dirty="0" smtClean="0"/>
              <a:t>Activities need to be available 24/7.</a:t>
            </a:r>
          </a:p>
          <a:p>
            <a:pPr marL="360000" indent="-360000" algn="l">
              <a:buFont typeface="Arial" pitchFamily="34" charset="0"/>
              <a:buChar char="•"/>
            </a:pPr>
            <a:r>
              <a:rPr lang="en-GB" sz="2000" dirty="0" smtClean="0"/>
              <a:t>Activities or lack of them define us.</a:t>
            </a:r>
          </a:p>
          <a:p>
            <a:pPr marL="360000" indent="-360000" algn="l">
              <a:buFont typeface="Arial" pitchFamily="34" charset="0"/>
              <a:buChar char="•"/>
            </a:pPr>
            <a:r>
              <a:rPr lang="en-GB" sz="2000" dirty="0" smtClean="0"/>
              <a:t>Activities reduce or help minimise responsive behaviours and depression.</a:t>
            </a:r>
          </a:p>
          <a:p>
            <a:pPr algn="l"/>
            <a:endParaRPr lang="nl-NL" sz="2000" dirty="0" smtClean="0"/>
          </a:p>
          <a:p>
            <a:pPr algn="l"/>
            <a:endParaRPr lang="nl-BE" sz="2000" dirty="0"/>
          </a:p>
        </p:txBody>
      </p:sp>
      <p:sp>
        <p:nvSpPr>
          <p:cNvPr id="5" name="Rectangle 4"/>
          <p:cNvSpPr/>
          <p:nvPr/>
        </p:nvSpPr>
        <p:spPr>
          <a:xfrm>
            <a:off x="7641771" y="1326110"/>
            <a:ext cx="3905795" cy="4503797"/>
          </a:xfrm>
          <a:prstGeom prst="rect">
            <a:avLst/>
          </a:prstGeom>
        </p:spPr>
        <p:txBody>
          <a:bodyPr wrap="square">
            <a:spAutoFit/>
          </a:bodyPr>
          <a:lstStyle/>
          <a:p>
            <a:endParaRPr lang="en-GB" sz="2000" dirty="0" smtClean="0"/>
          </a:p>
          <a:p>
            <a:pPr marL="360000" indent="-360000">
              <a:lnSpc>
                <a:spcPct val="90000"/>
              </a:lnSpc>
              <a:spcBef>
                <a:spcPts val="1000"/>
              </a:spcBef>
              <a:buFont typeface="Arial" pitchFamily="34" charset="0"/>
              <a:buChar char="•"/>
            </a:pPr>
            <a:r>
              <a:rPr lang="en-GB" sz="2000" dirty="0" smtClean="0"/>
              <a:t>Activities are as important as clinical care.</a:t>
            </a:r>
          </a:p>
          <a:p>
            <a:pPr marL="360000" indent="-360000">
              <a:lnSpc>
                <a:spcPct val="90000"/>
              </a:lnSpc>
              <a:spcBef>
                <a:spcPts val="1000"/>
              </a:spcBef>
              <a:buFont typeface="Arial" pitchFamily="34" charset="0"/>
              <a:buChar char="•"/>
            </a:pPr>
            <a:r>
              <a:rPr lang="en-GB" sz="2000" dirty="0" smtClean="0"/>
              <a:t>All staff are accountable for what happens to people 24 hours a day.</a:t>
            </a:r>
          </a:p>
          <a:p>
            <a:r>
              <a:rPr lang="en-GB" sz="2000" b="1" dirty="0" smtClean="0"/>
              <a:t>Montessori Activities</a:t>
            </a:r>
          </a:p>
          <a:p>
            <a:pPr marL="360000" indent="-360000">
              <a:spcBef>
                <a:spcPts val="600"/>
              </a:spcBef>
              <a:buFont typeface="Wingdings" panose="05000000000000000000" pitchFamily="2" charset="2"/>
              <a:buChar char="ü"/>
            </a:pPr>
            <a:r>
              <a:rPr lang="en-GB" sz="2000" b="1" dirty="0" smtClean="0"/>
              <a:t>Follow a set of principles</a:t>
            </a:r>
          </a:p>
          <a:p>
            <a:pPr marL="360000" indent="-360000">
              <a:spcBef>
                <a:spcPts val="600"/>
              </a:spcBef>
              <a:buFont typeface="Wingdings" panose="05000000000000000000" pitchFamily="2" charset="2"/>
              <a:buChar char="ü"/>
            </a:pPr>
            <a:r>
              <a:rPr lang="en-GB" sz="2000" b="1" dirty="0" smtClean="0"/>
              <a:t>Provide repetition</a:t>
            </a:r>
          </a:p>
          <a:p>
            <a:pPr marL="360000" indent="-360000">
              <a:spcBef>
                <a:spcPts val="600"/>
              </a:spcBef>
              <a:buFont typeface="Wingdings" panose="05000000000000000000" pitchFamily="2" charset="2"/>
              <a:buChar char="ü"/>
            </a:pPr>
            <a:r>
              <a:rPr lang="en-GB" sz="2000" b="1" dirty="0" smtClean="0"/>
              <a:t>Provide opportunity for self-initiated activities</a:t>
            </a:r>
          </a:p>
          <a:p>
            <a:pPr marL="360000" indent="-360000">
              <a:spcBef>
                <a:spcPts val="600"/>
              </a:spcBef>
              <a:buFont typeface="Wingdings" panose="05000000000000000000" pitchFamily="2" charset="2"/>
              <a:buChar char="ü"/>
            </a:pPr>
            <a:r>
              <a:rPr lang="en-GB" sz="2000" b="1" dirty="0" smtClean="0"/>
              <a:t>Match strengths and personal history</a:t>
            </a:r>
            <a:endParaRPr lang="en-GB" sz="2000" b="1"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The prepared environment </a:t>
            </a:r>
            <a:endParaRPr lang="nl-BE" sz="3600" dirty="0">
              <a:latin typeface="+mn-lt"/>
            </a:endParaRPr>
          </a:p>
        </p:txBody>
      </p:sp>
      <p:sp>
        <p:nvSpPr>
          <p:cNvPr id="3" name="Ondertitel 2"/>
          <p:cNvSpPr>
            <a:spLocks noGrp="1"/>
          </p:cNvSpPr>
          <p:nvPr>
            <p:ph type="subTitle" idx="1"/>
          </p:nvPr>
        </p:nvSpPr>
        <p:spPr>
          <a:xfrm>
            <a:off x="592975" y="1491281"/>
            <a:ext cx="9144000" cy="379758"/>
          </a:xfrm>
        </p:spPr>
        <p:txBody>
          <a:bodyPr>
            <a:noAutofit/>
          </a:bodyPr>
          <a:lstStyle/>
          <a:p>
            <a:endParaRPr lang="en-GB" sz="2000" b="1" dirty="0" smtClean="0">
              <a:solidFill>
                <a:schemeClr val="tx2"/>
              </a:solidFill>
            </a:endParaRPr>
          </a:p>
          <a:p>
            <a:pPr algn="l"/>
            <a:endParaRPr lang="nl-NL" sz="2000" dirty="0" smtClean="0"/>
          </a:p>
          <a:p>
            <a:pPr algn="l"/>
            <a:endParaRPr lang="nl-BE" sz="2000" dirty="0"/>
          </a:p>
        </p:txBody>
      </p:sp>
      <p:sp>
        <p:nvSpPr>
          <p:cNvPr id="5" name="Rectangle 4"/>
          <p:cNvSpPr/>
          <p:nvPr/>
        </p:nvSpPr>
        <p:spPr>
          <a:xfrm>
            <a:off x="644434" y="1462261"/>
            <a:ext cx="4959532" cy="3939540"/>
          </a:xfrm>
          <a:prstGeom prst="rect">
            <a:avLst/>
          </a:prstGeom>
        </p:spPr>
        <p:txBody>
          <a:bodyPr wrap="square">
            <a:spAutoFit/>
          </a:bodyPr>
          <a:lstStyle/>
          <a:p>
            <a:pPr algn="just"/>
            <a:r>
              <a:rPr lang="en-GB" sz="2000" b="1" dirty="0" smtClean="0"/>
              <a:t>Roles</a:t>
            </a:r>
          </a:p>
          <a:p>
            <a:pPr marL="360000" indent="-360000">
              <a:lnSpc>
                <a:spcPct val="90000"/>
              </a:lnSpc>
              <a:spcBef>
                <a:spcPts val="1000"/>
              </a:spcBef>
              <a:buFont typeface="Arial" pitchFamily="34" charset="0"/>
              <a:buChar char="•"/>
            </a:pPr>
            <a:r>
              <a:rPr lang="en-GB" sz="2000" dirty="0" smtClean="0"/>
              <a:t>Roles are activities and tasks that are part of daily life and contribute to a person’s community. </a:t>
            </a:r>
          </a:p>
          <a:p>
            <a:pPr>
              <a:spcBef>
                <a:spcPts val="600"/>
              </a:spcBef>
            </a:pPr>
            <a:endParaRPr lang="en-GB" sz="2000" b="1" dirty="0" smtClean="0">
              <a:solidFill>
                <a:schemeClr val="accent1">
                  <a:lumMod val="50000"/>
                </a:schemeClr>
              </a:solidFill>
            </a:endParaRPr>
          </a:p>
          <a:p>
            <a:pPr>
              <a:spcBef>
                <a:spcPts val="600"/>
              </a:spcBef>
            </a:pPr>
            <a:r>
              <a:rPr lang="en-GB" sz="2000" b="1" dirty="0" smtClean="0"/>
              <a:t>Task Breakdown</a:t>
            </a:r>
          </a:p>
          <a:p>
            <a:pPr marL="360000" indent="-360000">
              <a:lnSpc>
                <a:spcPct val="90000"/>
              </a:lnSpc>
              <a:spcBef>
                <a:spcPts val="1000"/>
              </a:spcBef>
              <a:buFont typeface="Arial" pitchFamily="34" charset="0"/>
              <a:buChar char="•"/>
            </a:pPr>
            <a:r>
              <a:rPr lang="en-GB" sz="2000" dirty="0" smtClean="0"/>
              <a:t>Enables people to complete a task. </a:t>
            </a:r>
          </a:p>
          <a:p>
            <a:pPr marL="360000" indent="-360000">
              <a:lnSpc>
                <a:spcPct val="90000"/>
              </a:lnSpc>
              <a:spcBef>
                <a:spcPts val="1000"/>
              </a:spcBef>
              <a:buFont typeface="Arial" pitchFamily="34" charset="0"/>
              <a:buChar char="•"/>
            </a:pPr>
            <a:r>
              <a:rPr lang="en-GB" sz="2000" dirty="0" smtClean="0"/>
              <a:t>Sequencing is important – a prepared environment ends in success.</a:t>
            </a:r>
          </a:p>
          <a:p>
            <a:pPr marL="360000" indent="-360000">
              <a:lnSpc>
                <a:spcPct val="90000"/>
              </a:lnSpc>
              <a:spcBef>
                <a:spcPts val="1000"/>
              </a:spcBef>
              <a:buFont typeface="Arial" pitchFamily="34" charset="0"/>
              <a:buChar char="•"/>
            </a:pPr>
            <a:r>
              <a:rPr lang="en-GB" sz="2000" dirty="0" smtClean="0"/>
              <a:t>Make your own flow chart even using real pictures that they may recognise.</a:t>
            </a:r>
            <a:endParaRPr lang="en-GB" sz="2000" dirty="0"/>
          </a:p>
        </p:txBody>
      </p:sp>
      <p:sp>
        <p:nvSpPr>
          <p:cNvPr id="6" name="Rectangle 5"/>
          <p:cNvSpPr/>
          <p:nvPr/>
        </p:nvSpPr>
        <p:spPr>
          <a:xfrm>
            <a:off x="5956655" y="1480671"/>
            <a:ext cx="4650377" cy="2282676"/>
          </a:xfrm>
          <a:prstGeom prst="rect">
            <a:avLst/>
          </a:prstGeom>
        </p:spPr>
        <p:txBody>
          <a:bodyPr wrap="square">
            <a:spAutoFit/>
          </a:bodyPr>
          <a:lstStyle/>
          <a:p>
            <a:pPr algn="just"/>
            <a:r>
              <a:rPr lang="en-GB" sz="2000" b="1" dirty="0" smtClean="0"/>
              <a:t>Visual cues</a:t>
            </a:r>
          </a:p>
          <a:p>
            <a:pPr marL="360000" indent="-360000">
              <a:lnSpc>
                <a:spcPct val="90000"/>
              </a:lnSpc>
              <a:spcBef>
                <a:spcPts val="1000"/>
              </a:spcBef>
              <a:buFont typeface="Arial" pitchFamily="34" charset="0"/>
              <a:buChar char="•"/>
            </a:pPr>
            <a:r>
              <a:rPr lang="en-GB" sz="2000" dirty="0" smtClean="0"/>
              <a:t>Support memory by using signage, cue cards, colour coding, planners, memory books, name badges, etc.</a:t>
            </a:r>
          </a:p>
          <a:p>
            <a:pPr algn="just"/>
            <a:endParaRPr lang="en-GB" sz="2000" dirty="0" smtClean="0"/>
          </a:p>
          <a:p>
            <a:pPr algn="just"/>
            <a:r>
              <a:rPr lang="en-GB" sz="2000" b="1" dirty="0" smtClean="0"/>
              <a:t>Scheduling and routines</a:t>
            </a:r>
            <a:endParaRPr lang="en-GB" sz="2000" dirty="0" smtClean="0"/>
          </a:p>
          <a:p>
            <a:endParaRPr lang="en-GB" sz="2000" dirty="0"/>
          </a:p>
        </p:txBody>
      </p:sp>
      <p:pic>
        <p:nvPicPr>
          <p:cNvPr id="7" name="Picture 6"/>
          <p:cNvPicPr>
            <a:picLocks noChangeAspect="1"/>
          </p:cNvPicPr>
          <p:nvPr/>
        </p:nvPicPr>
        <p:blipFill rotWithShape="1">
          <a:blip r:embed="rId3" cstate="print"/>
          <a:srcRect l="26843" t="52867" r="24474" b="13900"/>
          <a:stretch/>
        </p:blipFill>
        <p:spPr>
          <a:xfrm>
            <a:off x="5876544" y="3345260"/>
            <a:ext cx="5935579" cy="2277979"/>
          </a:xfrm>
          <a:prstGeom prst="rect">
            <a:avLst/>
          </a:prstGeom>
        </p:spPr>
      </p:pic>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Active Support</a:t>
            </a:r>
            <a:endParaRPr lang="nl-BE" sz="3600" dirty="0">
              <a:latin typeface="+mn-lt"/>
            </a:endParaRPr>
          </a:p>
        </p:txBody>
      </p:sp>
      <p:sp>
        <p:nvSpPr>
          <p:cNvPr id="3" name="Ondertitel 2"/>
          <p:cNvSpPr>
            <a:spLocks noGrp="1"/>
          </p:cNvSpPr>
          <p:nvPr>
            <p:ph type="subTitle" idx="1"/>
          </p:nvPr>
        </p:nvSpPr>
        <p:spPr>
          <a:xfrm>
            <a:off x="592975" y="1491281"/>
            <a:ext cx="9144000" cy="379758"/>
          </a:xfrm>
        </p:spPr>
        <p:txBody>
          <a:bodyPr>
            <a:noAutofit/>
          </a:bodyPr>
          <a:lstStyle/>
          <a:p>
            <a:r>
              <a:rPr lang="en-GB" sz="2000" b="1" dirty="0" smtClean="0"/>
              <a:t>I CAN’T DO IT  </a:t>
            </a:r>
            <a:r>
              <a:rPr lang="en-GB" sz="2000" dirty="0" smtClean="0"/>
              <a:t>				     </a:t>
            </a:r>
            <a:r>
              <a:rPr lang="en-GB" sz="2000" b="1" dirty="0" smtClean="0"/>
              <a:t>I CAN DO IT</a:t>
            </a:r>
          </a:p>
          <a:p>
            <a:endParaRPr lang="en-GB" sz="2000" dirty="0" smtClean="0"/>
          </a:p>
          <a:p>
            <a:pPr algn="l"/>
            <a:r>
              <a:rPr lang="en-GB" sz="2000" dirty="0" smtClean="0"/>
              <a:t>Active Support is designed to make sure that people who need support have the chance to be fully involved in their lives and receive the right range and level of support to be successful. Several research studies have shown that it is effective</a:t>
            </a:r>
          </a:p>
          <a:p>
            <a:pPr algn="l"/>
            <a:r>
              <a:rPr lang="en-GB" sz="2000" b="1" dirty="0" smtClean="0"/>
              <a:t>Why is Active Support important?</a:t>
            </a:r>
          </a:p>
          <a:p>
            <a:pPr marL="360000" indent="-360000" algn="l">
              <a:buFont typeface="Arial" pitchFamily="34" charset="0"/>
              <a:buChar char="•"/>
            </a:pPr>
            <a:r>
              <a:rPr lang="en-GB" sz="2000" dirty="0" smtClean="0"/>
              <a:t>Participation and contribution are important to</a:t>
            </a:r>
            <a:r>
              <a:rPr lang="en-GB" sz="2000" b="1" dirty="0" smtClean="0"/>
              <a:t> self-esteem</a:t>
            </a:r>
          </a:p>
          <a:p>
            <a:pPr marL="360000" indent="-360000" algn="l">
              <a:buFont typeface="Arial" pitchFamily="34" charset="0"/>
              <a:buChar char="•"/>
            </a:pPr>
            <a:r>
              <a:rPr lang="en-GB" sz="2000" dirty="0" smtClean="0"/>
              <a:t>People with learning disabilities might </a:t>
            </a:r>
            <a:r>
              <a:rPr lang="en-GB" sz="2000" b="1" dirty="0" smtClean="0"/>
              <a:t>need </a:t>
            </a:r>
            <a:r>
              <a:rPr lang="en-GB" sz="2000" dirty="0" smtClean="0"/>
              <a:t>support to participate</a:t>
            </a:r>
          </a:p>
          <a:p>
            <a:pPr marL="360000" indent="-360000" algn="l">
              <a:buFont typeface="Arial" pitchFamily="34" charset="0"/>
              <a:buChar char="•"/>
            </a:pPr>
            <a:r>
              <a:rPr lang="en-GB" sz="2000" dirty="0" smtClean="0"/>
              <a:t>Providing support bridges the gap between what people can and cannot do</a:t>
            </a:r>
          </a:p>
          <a:p>
            <a:pPr marL="360000" indent="-360000" algn="l">
              <a:buFont typeface="Arial" pitchFamily="34" charset="0"/>
              <a:buChar char="•"/>
            </a:pPr>
            <a:r>
              <a:rPr lang="en-GB" sz="2000" dirty="0" smtClean="0"/>
              <a:t>Is a way to empower people to </a:t>
            </a:r>
            <a:r>
              <a:rPr lang="en-GB" sz="2000" b="1" dirty="0" smtClean="0"/>
              <a:t>take control </a:t>
            </a:r>
            <a:r>
              <a:rPr lang="en-GB" sz="2000" dirty="0" smtClean="0"/>
              <a:t>over their life</a:t>
            </a:r>
          </a:p>
          <a:p>
            <a:endParaRPr lang="en-GB" sz="2000" b="1" dirty="0" smtClean="0">
              <a:solidFill>
                <a:schemeClr val="tx2"/>
              </a:solidFill>
            </a:endParaRPr>
          </a:p>
          <a:p>
            <a:pPr algn="l"/>
            <a:endParaRPr lang="nl-NL" sz="2000" dirty="0" smtClean="0"/>
          </a:p>
          <a:p>
            <a:pPr algn="l"/>
            <a:endParaRPr lang="nl-BE" sz="2000" dirty="0"/>
          </a:p>
        </p:txBody>
      </p:sp>
      <p:sp>
        <p:nvSpPr>
          <p:cNvPr id="5" name="Right Arrow 4"/>
          <p:cNvSpPr/>
          <p:nvPr/>
        </p:nvSpPr>
        <p:spPr>
          <a:xfrm>
            <a:off x="3811560" y="1262832"/>
            <a:ext cx="3000425" cy="744242"/>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ACTIVE SUPPORT</a:t>
            </a:r>
            <a:endParaRPr lang="en-GB" sz="2000" b="1"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Integration into the community</a:t>
            </a:r>
            <a:endParaRPr lang="nl-BE" sz="3600" dirty="0">
              <a:latin typeface="+mn-lt"/>
            </a:endParaRPr>
          </a:p>
        </p:txBody>
      </p:sp>
      <p:sp>
        <p:nvSpPr>
          <p:cNvPr id="3" name="Ondertitel 2"/>
          <p:cNvSpPr>
            <a:spLocks noGrp="1"/>
          </p:cNvSpPr>
          <p:nvPr>
            <p:ph type="subTitle" idx="1"/>
          </p:nvPr>
        </p:nvSpPr>
        <p:spPr>
          <a:xfrm>
            <a:off x="592975" y="1491281"/>
            <a:ext cx="9144000" cy="379758"/>
          </a:xfrm>
        </p:spPr>
        <p:txBody>
          <a:bodyPr>
            <a:noAutofit/>
          </a:bodyPr>
          <a:lstStyle/>
          <a:p>
            <a:pPr algn="l"/>
            <a:r>
              <a:rPr lang="en-GB" sz="2000" b="1" dirty="0" smtClean="0"/>
              <a:t>A strengths based approach</a:t>
            </a:r>
          </a:p>
          <a:p>
            <a:pPr algn="l"/>
            <a:endParaRPr lang="en-GB" sz="2000" dirty="0" smtClean="0"/>
          </a:p>
          <a:p>
            <a:pPr indent="-360000" algn="l">
              <a:spcAft>
                <a:spcPts val="600"/>
              </a:spcAft>
              <a:buFont typeface="Arial" pitchFamily="34" charset="0"/>
              <a:buChar char="•"/>
            </a:pPr>
            <a:r>
              <a:rPr lang="en-GB" sz="2000" dirty="0" smtClean="0"/>
              <a:t>Personal strengths?</a:t>
            </a:r>
          </a:p>
          <a:p>
            <a:pPr indent="-360000" algn="l">
              <a:spcAft>
                <a:spcPts val="600"/>
              </a:spcAft>
              <a:buFont typeface="Arial" pitchFamily="34" charset="0"/>
              <a:buChar char="•"/>
            </a:pPr>
            <a:r>
              <a:rPr lang="en-GB" sz="2000" dirty="0" smtClean="0"/>
              <a:t>Community strengths?</a:t>
            </a:r>
          </a:p>
          <a:p>
            <a:pPr indent="-360000" algn="l">
              <a:spcAft>
                <a:spcPts val="600"/>
              </a:spcAft>
              <a:buFont typeface="Arial" pitchFamily="34" charset="0"/>
              <a:buChar char="•"/>
            </a:pPr>
            <a:r>
              <a:rPr lang="en-GB" sz="2000" dirty="0" smtClean="0"/>
              <a:t>Support Network strengths?</a:t>
            </a:r>
          </a:p>
          <a:p>
            <a:pPr algn="l"/>
            <a:endParaRPr lang="en-GB" sz="2000" dirty="0" smtClean="0"/>
          </a:p>
          <a:p>
            <a:pPr algn="l"/>
            <a:r>
              <a:rPr lang="en-GB" sz="2000" dirty="0" smtClean="0"/>
              <a:t>Working in partnership with other organisations</a:t>
            </a:r>
          </a:p>
          <a:p>
            <a:pPr algn="l"/>
            <a:endParaRPr lang="en-GB" sz="2000" dirty="0" smtClean="0"/>
          </a:p>
          <a:p>
            <a:pPr algn="l"/>
            <a:endParaRPr lang="en-GB"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21970" y="3782291"/>
            <a:ext cx="9775767" cy="1477328"/>
          </a:xfrm>
          <a:prstGeom prst="rect">
            <a:avLst/>
          </a:prstGeom>
          <a:noFill/>
        </p:spPr>
        <p:txBody>
          <a:bodyPr wrap="square" rtlCol="0">
            <a:spAutoFit/>
          </a:bodyPr>
          <a:lstStyle/>
          <a:p>
            <a:pPr algn="ctr"/>
            <a:r>
              <a:rPr lang="en-US" b="1" dirty="0"/>
              <a:t>Disclaimer </a:t>
            </a:r>
            <a:r>
              <a:rPr lang="en-US" dirty="0"/>
              <a:t/>
            </a:r>
            <a:br>
              <a:rPr lang="en-US" dirty="0"/>
            </a:br>
            <a:endParaRPr lang="en-US" dirty="0"/>
          </a:p>
          <a:p>
            <a:pPr algn="ctr"/>
            <a:r>
              <a:rPr lang="en-US"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560" y="1886988"/>
            <a:ext cx="6816588" cy="1485743"/>
          </a:xfrm>
          <a:prstGeom prst="rect">
            <a:avLst/>
          </a:prstGeom>
        </p:spPr>
      </p:pic>
    </p:spTree>
    <p:extLst>
      <p:ext uri="{BB962C8B-B14F-4D97-AF65-F5344CB8AC3E}">
        <p14:creationId xmlns:p14="http://schemas.microsoft.com/office/powerpoint/2010/main" val="130386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A Person-Centred Approach - Key Statements</a:t>
            </a:r>
            <a:endParaRPr lang="nl-BE" sz="3600" dirty="0">
              <a:latin typeface="+mn-lt"/>
            </a:endParaRPr>
          </a:p>
        </p:txBody>
      </p:sp>
      <p:sp>
        <p:nvSpPr>
          <p:cNvPr id="3" name="Ondertitel 2"/>
          <p:cNvSpPr>
            <a:spLocks noGrp="1"/>
          </p:cNvSpPr>
          <p:nvPr>
            <p:ph type="subTitle" idx="1"/>
          </p:nvPr>
        </p:nvSpPr>
        <p:spPr>
          <a:xfrm>
            <a:off x="527660" y="2000733"/>
            <a:ext cx="9144000" cy="379758"/>
          </a:xfrm>
        </p:spPr>
        <p:txBody>
          <a:bodyPr>
            <a:noAutofit/>
          </a:bodyPr>
          <a:lstStyle/>
          <a:p>
            <a:pPr algn="l">
              <a:spcAft>
                <a:spcPts val="1200"/>
              </a:spcAft>
            </a:pPr>
            <a:r>
              <a:rPr lang="en-GB" sz="2000" b="1" dirty="0" smtClean="0">
                <a:solidFill>
                  <a:schemeClr val="tx1">
                    <a:lumMod val="95000"/>
                    <a:lumOff val="5000"/>
                  </a:schemeClr>
                </a:solidFill>
              </a:rPr>
              <a:t>Every person craves meaning in their lives – meaningful roles meet our human needs for community and purpose.</a:t>
            </a:r>
          </a:p>
          <a:p>
            <a:pPr algn="l">
              <a:spcAft>
                <a:spcPts val="1200"/>
              </a:spcAft>
            </a:pPr>
            <a:r>
              <a:rPr lang="en-GB" sz="2000" b="1" dirty="0" smtClean="0">
                <a:solidFill>
                  <a:schemeClr val="tx1">
                    <a:lumMod val="95000"/>
                    <a:lumOff val="5000"/>
                  </a:schemeClr>
                </a:solidFill>
              </a:rPr>
              <a:t>Every person has the right to make their own choices – whether wise or otherwise.</a:t>
            </a:r>
          </a:p>
          <a:p>
            <a:pPr algn="l">
              <a:spcAft>
                <a:spcPts val="1200"/>
              </a:spcAft>
            </a:pPr>
            <a:r>
              <a:rPr lang="en-GB" sz="2000" b="1" dirty="0" smtClean="0">
                <a:solidFill>
                  <a:schemeClr val="tx1">
                    <a:lumMod val="95000"/>
                    <a:lumOff val="5000"/>
                  </a:schemeClr>
                </a:solidFill>
              </a:rPr>
              <a:t>A Person Centred Approach recognises  people’s individual strengths, honours choices, supports independence and integration in the community. </a:t>
            </a:r>
          </a:p>
          <a:p>
            <a:pPr algn="l"/>
            <a:endParaRPr lang="nl-NL" sz="2000" dirty="0" smtClean="0"/>
          </a:p>
          <a:p>
            <a:pPr algn="l"/>
            <a:endParaRPr lang="nl-BE"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Overview and summary of module</a:t>
            </a:r>
            <a:endParaRPr lang="nl-BE" sz="3600" dirty="0">
              <a:latin typeface="+mn-lt"/>
            </a:endParaRPr>
          </a:p>
        </p:txBody>
      </p:sp>
      <p:sp>
        <p:nvSpPr>
          <p:cNvPr id="3" name="Ondertitel 2"/>
          <p:cNvSpPr>
            <a:spLocks noGrp="1"/>
          </p:cNvSpPr>
          <p:nvPr>
            <p:ph type="subTitle" idx="1"/>
          </p:nvPr>
        </p:nvSpPr>
        <p:spPr>
          <a:xfrm>
            <a:off x="592975" y="1491281"/>
            <a:ext cx="9144000" cy="379758"/>
          </a:xfrm>
        </p:spPr>
        <p:txBody>
          <a:bodyPr>
            <a:noAutofit/>
          </a:bodyPr>
          <a:lstStyle/>
          <a:p>
            <a:pPr marL="360000" indent="-360000" algn="just">
              <a:lnSpc>
                <a:spcPct val="100000"/>
              </a:lnSpc>
              <a:buFont typeface="Arial" pitchFamily="34" charset="0"/>
              <a:buChar char="•"/>
            </a:pPr>
            <a:r>
              <a:rPr lang="en-GB" sz="2000" dirty="0" err="1" smtClean="0"/>
              <a:t>Diagrama</a:t>
            </a:r>
            <a:r>
              <a:rPr lang="en-GB" sz="2000" dirty="0" smtClean="0"/>
              <a:t> UK model</a:t>
            </a:r>
          </a:p>
          <a:p>
            <a:pPr marL="360000" indent="-360000" algn="just">
              <a:lnSpc>
                <a:spcPct val="100000"/>
              </a:lnSpc>
              <a:buFont typeface="Arial" pitchFamily="34" charset="0"/>
              <a:buChar char="•"/>
            </a:pPr>
            <a:r>
              <a:rPr lang="en-GB" sz="2000" dirty="0" smtClean="0"/>
              <a:t>Montessori principles</a:t>
            </a:r>
          </a:p>
          <a:p>
            <a:pPr marL="360000" indent="-360000" algn="just">
              <a:lnSpc>
                <a:spcPct val="100000"/>
              </a:lnSpc>
              <a:buFont typeface="Arial" pitchFamily="34" charset="0"/>
              <a:buChar char="•"/>
            </a:pPr>
            <a:r>
              <a:rPr lang="en-GB" sz="2000" dirty="0" smtClean="0"/>
              <a:t>Person centred approach</a:t>
            </a:r>
          </a:p>
          <a:p>
            <a:pPr marL="360000" indent="-360000" algn="just">
              <a:lnSpc>
                <a:spcPct val="100000"/>
              </a:lnSpc>
              <a:buFont typeface="Arial" pitchFamily="34" charset="0"/>
              <a:buChar char="•"/>
            </a:pPr>
            <a:r>
              <a:rPr lang="en-GB" sz="2000" dirty="0" smtClean="0"/>
              <a:t>Active support</a:t>
            </a:r>
          </a:p>
          <a:p>
            <a:pPr marL="360000" indent="-360000" algn="just">
              <a:lnSpc>
                <a:spcPct val="100000"/>
              </a:lnSpc>
              <a:buFont typeface="Arial" pitchFamily="34" charset="0"/>
              <a:buChar char="•"/>
            </a:pPr>
            <a:r>
              <a:rPr lang="en-GB" sz="2000" dirty="0" smtClean="0"/>
              <a:t>Positive behaviour support</a:t>
            </a:r>
          </a:p>
          <a:p>
            <a:pPr marL="360000" indent="-360000" algn="just">
              <a:lnSpc>
                <a:spcPct val="100000"/>
              </a:lnSpc>
              <a:buFont typeface="Arial" pitchFamily="34" charset="0"/>
              <a:buChar char="•"/>
            </a:pPr>
            <a:r>
              <a:rPr lang="en-GB" sz="2000" dirty="0" smtClean="0"/>
              <a:t>Integration into the community</a:t>
            </a:r>
          </a:p>
          <a:p>
            <a:pPr marL="360000" indent="-360000" algn="just">
              <a:lnSpc>
                <a:spcPct val="100000"/>
              </a:lnSpc>
              <a:buFont typeface="Arial" pitchFamily="34" charset="0"/>
              <a:buChar char="•"/>
            </a:pPr>
            <a:r>
              <a:rPr lang="en-GB" sz="2000" dirty="0" smtClean="0"/>
              <a:t>Montessori roles and activities</a:t>
            </a:r>
          </a:p>
          <a:p>
            <a:pPr marL="360000" indent="-360000" algn="just">
              <a:lnSpc>
                <a:spcPct val="100000"/>
              </a:lnSpc>
              <a:buFont typeface="Arial" pitchFamily="34" charset="0"/>
              <a:buChar char="•"/>
            </a:pPr>
            <a:r>
              <a:rPr lang="en-GB" sz="2000" dirty="0" smtClean="0"/>
              <a:t>Prepared environment</a:t>
            </a:r>
          </a:p>
          <a:p>
            <a:pPr marL="360000" indent="-360000" algn="just">
              <a:lnSpc>
                <a:spcPct val="100000"/>
              </a:lnSpc>
              <a:buFont typeface="Arial" pitchFamily="34" charset="0"/>
              <a:buChar char="•"/>
            </a:pPr>
            <a:r>
              <a:rPr lang="en-GB" sz="2000" dirty="0" smtClean="0"/>
              <a:t>Learning and reflection</a:t>
            </a:r>
          </a:p>
          <a:p>
            <a:endParaRPr lang="en-GB" sz="2000" b="1" dirty="0" smtClean="0">
              <a:solidFill>
                <a:schemeClr val="tx2"/>
              </a:solidFill>
            </a:endParaRPr>
          </a:p>
          <a:p>
            <a:pPr algn="l"/>
            <a:endParaRPr lang="nl-NL" sz="2000" dirty="0" smtClean="0"/>
          </a:p>
          <a:p>
            <a:pPr algn="l"/>
            <a:endParaRPr lang="nl-BE"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A Person-Centred Approach </a:t>
            </a:r>
            <a:endParaRPr lang="nl-BE" sz="3600" dirty="0">
              <a:latin typeface="+mn-lt"/>
            </a:endParaRPr>
          </a:p>
        </p:txBody>
      </p:sp>
      <p:sp>
        <p:nvSpPr>
          <p:cNvPr id="3" name="Ondertitel 2"/>
          <p:cNvSpPr>
            <a:spLocks noGrp="1"/>
          </p:cNvSpPr>
          <p:nvPr>
            <p:ph type="subTitle" idx="1"/>
          </p:nvPr>
        </p:nvSpPr>
        <p:spPr>
          <a:xfrm>
            <a:off x="592975" y="1491281"/>
            <a:ext cx="9144000" cy="379758"/>
          </a:xfrm>
        </p:spPr>
        <p:txBody>
          <a:bodyPr>
            <a:noAutofit/>
          </a:bodyPr>
          <a:lstStyle/>
          <a:p>
            <a:r>
              <a:rPr lang="en-GB" sz="2000" b="1" dirty="0" smtClean="0"/>
              <a:t>Right support – right place - right time</a:t>
            </a:r>
            <a:endParaRPr lang="es-ES_tradnl" sz="2000" dirty="0" smtClean="0"/>
          </a:p>
          <a:p>
            <a:pPr algn="l"/>
            <a:r>
              <a:rPr lang="en-GB" sz="2000" dirty="0" smtClean="0"/>
              <a:t>Key Principles: </a:t>
            </a:r>
          </a:p>
          <a:p>
            <a:pPr marL="360000" indent="-360000" algn="just">
              <a:lnSpc>
                <a:spcPct val="100000"/>
              </a:lnSpc>
              <a:buFont typeface="Arial" pitchFamily="34" charset="0"/>
              <a:buChar char="•"/>
            </a:pPr>
            <a:r>
              <a:rPr lang="en-GB" sz="2000" dirty="0" smtClean="0"/>
              <a:t>Support independence</a:t>
            </a:r>
          </a:p>
          <a:p>
            <a:pPr marL="360000" indent="-360000" algn="just">
              <a:lnSpc>
                <a:spcPct val="100000"/>
              </a:lnSpc>
              <a:buFont typeface="Arial" pitchFamily="34" charset="0"/>
              <a:buChar char="•"/>
            </a:pPr>
            <a:r>
              <a:rPr lang="en-GB" sz="2000" dirty="0" smtClean="0"/>
              <a:t>Honour choices</a:t>
            </a:r>
          </a:p>
          <a:p>
            <a:pPr marL="360000" indent="-360000" algn="just">
              <a:lnSpc>
                <a:spcPct val="100000"/>
              </a:lnSpc>
              <a:buFont typeface="Arial" pitchFamily="34" charset="0"/>
              <a:buChar char="•"/>
            </a:pPr>
            <a:r>
              <a:rPr lang="en-GB" sz="2000" dirty="0" smtClean="0"/>
              <a:t>Enhance dignity </a:t>
            </a:r>
          </a:p>
          <a:p>
            <a:pPr marL="360000" indent="-360000" algn="just">
              <a:lnSpc>
                <a:spcPct val="100000"/>
              </a:lnSpc>
              <a:buFont typeface="Arial" pitchFamily="34" charset="0"/>
              <a:buChar char="•"/>
            </a:pPr>
            <a:r>
              <a:rPr lang="en-GB" sz="2000" dirty="0" smtClean="0"/>
              <a:t>Empowerment</a:t>
            </a:r>
          </a:p>
          <a:p>
            <a:pPr marL="360000" indent="-360000" algn="just">
              <a:lnSpc>
                <a:spcPct val="100000"/>
              </a:lnSpc>
              <a:buFont typeface="Arial" pitchFamily="34" charset="0"/>
              <a:buChar char="•"/>
            </a:pPr>
            <a:r>
              <a:rPr lang="en-GB" sz="2000" dirty="0" smtClean="0"/>
              <a:t>Promote positive wellbeing</a:t>
            </a:r>
          </a:p>
          <a:p>
            <a:pPr marL="360000" indent="-360000" algn="just">
              <a:lnSpc>
                <a:spcPct val="100000"/>
              </a:lnSpc>
              <a:buFont typeface="Arial" pitchFamily="34" charset="0"/>
              <a:buChar char="•"/>
            </a:pPr>
            <a:r>
              <a:rPr lang="en-GB" sz="2000" dirty="0" smtClean="0"/>
              <a:t>Improve quality of life</a:t>
            </a:r>
          </a:p>
          <a:p>
            <a:pPr algn="just">
              <a:spcBef>
                <a:spcPts val="1800"/>
              </a:spcBef>
            </a:pPr>
            <a:r>
              <a:rPr lang="en-GB" sz="2000" dirty="0" smtClean="0"/>
              <a:t>Based on people’s </a:t>
            </a:r>
            <a:r>
              <a:rPr lang="en-GB" sz="2000" b="1" dirty="0" smtClean="0"/>
              <a:t>strengths</a:t>
            </a:r>
            <a:r>
              <a:rPr lang="en-GB" sz="2000" dirty="0" smtClean="0"/>
              <a:t> </a:t>
            </a:r>
            <a:r>
              <a:rPr lang="en-GB" sz="2000" b="1" dirty="0" smtClean="0"/>
              <a:t>and</a:t>
            </a:r>
            <a:r>
              <a:rPr lang="en-GB" sz="2000" dirty="0" smtClean="0"/>
              <a:t> </a:t>
            </a:r>
            <a:r>
              <a:rPr lang="en-GB" sz="2000" b="1" dirty="0" smtClean="0"/>
              <a:t>capabilities</a:t>
            </a:r>
            <a:r>
              <a:rPr lang="en-GB" sz="2000" dirty="0" smtClean="0"/>
              <a:t> - irrespective of degree of disability. </a:t>
            </a:r>
            <a:endParaRPr lang="nl-BE"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5"/>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fontScale="90000"/>
          </a:bodyPr>
          <a:lstStyle/>
          <a:p>
            <a:pPr algn="l"/>
            <a:r>
              <a:rPr lang="en-GB" sz="3600" dirty="0" smtClean="0">
                <a:latin typeface="+mn-lt"/>
              </a:rPr>
              <a:t>What do we mean by a Person-Centred Approach? </a:t>
            </a:r>
            <a:endParaRPr lang="nl-BE" sz="3600" dirty="0">
              <a:latin typeface="+mn-lt"/>
            </a:endParaRPr>
          </a:p>
        </p:txBody>
      </p:sp>
      <p:sp>
        <p:nvSpPr>
          <p:cNvPr id="3" name="Ondertitel 2"/>
          <p:cNvSpPr>
            <a:spLocks noGrp="1"/>
          </p:cNvSpPr>
          <p:nvPr>
            <p:ph type="subTitle" idx="1"/>
          </p:nvPr>
        </p:nvSpPr>
        <p:spPr>
          <a:xfrm>
            <a:off x="592975" y="1491281"/>
            <a:ext cx="9144000" cy="2714960"/>
          </a:xfrm>
        </p:spPr>
        <p:txBody>
          <a:bodyPr>
            <a:noAutofit/>
          </a:bodyPr>
          <a:lstStyle/>
          <a:p>
            <a:pPr algn="just"/>
            <a:r>
              <a:rPr lang="en-GB" sz="2000" b="1" dirty="0" smtClean="0"/>
              <a:t>Person centred active support </a:t>
            </a:r>
            <a:r>
              <a:rPr lang="en-GB" sz="2000" dirty="0" smtClean="0"/>
              <a:t>provides help to enable people to participate successfully in meaningful activities and relationships so that they gain more control over their lives and more independence.</a:t>
            </a:r>
          </a:p>
          <a:p>
            <a:pPr indent="-360000" algn="just">
              <a:buFont typeface="Arial" pitchFamily="34" charset="0"/>
              <a:buChar char="•"/>
            </a:pPr>
            <a:r>
              <a:rPr lang="en-GB" sz="2000" dirty="0" smtClean="0"/>
              <a:t>Plan possible direction and aspirations</a:t>
            </a:r>
          </a:p>
          <a:p>
            <a:pPr indent="-360000" algn="just">
              <a:buFont typeface="Arial" pitchFamily="34" charset="0"/>
              <a:buChar char="•"/>
            </a:pPr>
            <a:r>
              <a:rPr lang="en-GB" sz="2000" dirty="0" smtClean="0"/>
              <a:t>Set realistic goals and achieve progress</a:t>
            </a:r>
          </a:p>
          <a:p>
            <a:pPr algn="just"/>
            <a:endParaRPr lang="en-GB" sz="2000" dirty="0" smtClean="0"/>
          </a:p>
          <a:p>
            <a:r>
              <a:rPr lang="en-GB" sz="2000" b="1" dirty="0" smtClean="0"/>
              <a:t>Focus on </a:t>
            </a:r>
            <a:r>
              <a:rPr lang="en-GB" sz="2000" b="1" dirty="0" smtClean="0">
                <a:solidFill>
                  <a:schemeClr val="tx1">
                    <a:lumMod val="95000"/>
                    <a:lumOff val="5000"/>
                  </a:schemeClr>
                </a:solidFill>
              </a:rPr>
              <a:t>individual</a:t>
            </a:r>
            <a:r>
              <a:rPr lang="en-GB" sz="2000" b="1" dirty="0" smtClean="0"/>
              <a:t> strengths</a:t>
            </a:r>
          </a:p>
          <a:p>
            <a:endParaRPr lang="en-GB" sz="2000" b="1" dirty="0" smtClean="0">
              <a:solidFill>
                <a:schemeClr val="tx2"/>
              </a:solidFill>
            </a:endParaRPr>
          </a:p>
          <a:p>
            <a:pPr algn="l"/>
            <a:endParaRPr lang="nl-NL" sz="2000" dirty="0" smtClean="0"/>
          </a:p>
          <a:p>
            <a:pPr algn="l"/>
            <a:endParaRPr lang="nl-BE" sz="2000" dirty="0"/>
          </a:p>
        </p:txBody>
      </p:sp>
      <p:sp>
        <p:nvSpPr>
          <p:cNvPr id="5" name="Rounded Rectangle 4"/>
          <p:cNvSpPr/>
          <p:nvPr/>
        </p:nvSpPr>
        <p:spPr>
          <a:xfrm>
            <a:off x="775025" y="4480799"/>
            <a:ext cx="2305320" cy="664164"/>
          </a:xfrm>
          <a:prstGeom prst="roundRect">
            <a:avLst/>
          </a:prstGeom>
          <a:solidFill>
            <a:schemeClr val="bg1">
              <a:lumMod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Facilitation of choice</a:t>
            </a:r>
            <a:endParaRPr lang="en-GB" sz="2000" dirty="0">
              <a:solidFill>
                <a:schemeClr val="bg1"/>
              </a:solidFill>
            </a:endParaRPr>
          </a:p>
        </p:txBody>
      </p:sp>
      <p:sp>
        <p:nvSpPr>
          <p:cNvPr id="6" name="Rounded Rectangle 5"/>
          <p:cNvSpPr/>
          <p:nvPr/>
        </p:nvSpPr>
        <p:spPr>
          <a:xfrm>
            <a:off x="6196321" y="4480800"/>
            <a:ext cx="2125015" cy="678072"/>
          </a:xfrm>
          <a:prstGeom prst="roundRect">
            <a:avLst/>
          </a:prstGeom>
          <a:solidFill>
            <a:schemeClr val="bg1">
              <a:lumMod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Autonomy</a:t>
            </a:r>
            <a:endParaRPr lang="en-GB" sz="2000" dirty="0">
              <a:solidFill>
                <a:schemeClr val="bg1"/>
              </a:solidFill>
            </a:endParaRPr>
          </a:p>
        </p:txBody>
      </p:sp>
      <p:sp>
        <p:nvSpPr>
          <p:cNvPr id="7" name="Rounded Rectangle 6"/>
          <p:cNvSpPr/>
          <p:nvPr/>
        </p:nvSpPr>
        <p:spPr>
          <a:xfrm>
            <a:off x="8497885" y="4480800"/>
            <a:ext cx="2125015" cy="701384"/>
          </a:xfrm>
          <a:prstGeom prst="roundRect">
            <a:avLst/>
          </a:prstGeom>
          <a:solidFill>
            <a:schemeClr val="bg1">
              <a:lumMod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Personal control</a:t>
            </a:r>
            <a:endParaRPr lang="en-GB" sz="2000" dirty="0">
              <a:solidFill>
                <a:schemeClr val="bg1"/>
              </a:solidFill>
            </a:endParaRPr>
          </a:p>
        </p:txBody>
      </p:sp>
      <p:sp>
        <p:nvSpPr>
          <p:cNvPr id="8" name="Rounded Rectangle 7"/>
          <p:cNvSpPr/>
          <p:nvPr/>
        </p:nvSpPr>
        <p:spPr>
          <a:xfrm>
            <a:off x="3256894" y="4480800"/>
            <a:ext cx="2762879" cy="664163"/>
          </a:xfrm>
          <a:prstGeom prst="roundRect">
            <a:avLst/>
          </a:prstGeom>
          <a:solidFill>
            <a:schemeClr val="bg1">
              <a:lumMod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bg1"/>
                </a:solidFill>
              </a:rPr>
              <a:t>Decision making about present and future</a:t>
            </a:r>
            <a:endParaRPr lang="en-GB" sz="2000" dirty="0">
              <a:solidFill>
                <a:schemeClr val="bg1"/>
              </a:solidFill>
            </a:endParaRPr>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Montessori – the history</a:t>
            </a:r>
            <a:endParaRPr lang="nl-BE" sz="3600" dirty="0">
              <a:latin typeface="+mn-lt"/>
            </a:endParaRPr>
          </a:p>
        </p:txBody>
      </p:sp>
      <p:sp>
        <p:nvSpPr>
          <p:cNvPr id="3" name="Ondertitel 2"/>
          <p:cNvSpPr>
            <a:spLocks noGrp="1"/>
          </p:cNvSpPr>
          <p:nvPr>
            <p:ph type="subTitle" idx="1"/>
          </p:nvPr>
        </p:nvSpPr>
        <p:spPr>
          <a:xfrm>
            <a:off x="1219987" y="1243086"/>
            <a:ext cx="9831185" cy="379758"/>
          </a:xfrm>
        </p:spPr>
        <p:txBody>
          <a:bodyPr>
            <a:noAutofit/>
          </a:bodyPr>
          <a:lstStyle/>
          <a:p>
            <a:pPr marL="0" lvl="5">
              <a:spcBef>
                <a:spcPts val="1000"/>
              </a:spcBef>
            </a:pPr>
            <a:r>
              <a:rPr lang="en-GB" sz="2000" b="1" dirty="0" smtClean="0">
                <a:solidFill>
                  <a:schemeClr val="tx1">
                    <a:lumMod val="95000"/>
                    <a:lumOff val="5000"/>
                  </a:schemeClr>
                </a:solidFill>
              </a:rPr>
              <a:t>Dr Maria Montessori</a:t>
            </a:r>
          </a:p>
          <a:p>
            <a:pPr lvl="5" algn="just">
              <a:lnSpc>
                <a:spcPct val="100000"/>
              </a:lnSpc>
              <a:spcBef>
                <a:spcPts val="600"/>
              </a:spcBef>
            </a:pPr>
            <a:r>
              <a:rPr lang="en-GB" sz="2000" dirty="0" smtClean="0"/>
              <a:t>Maria Montessori (1870-1952) was the first female Physician in Italy. She worked with underprivileged children who were labelled “</a:t>
            </a:r>
            <a:r>
              <a:rPr lang="en-GB" sz="2000" dirty="0" err="1" smtClean="0"/>
              <a:t>unteachable</a:t>
            </a:r>
            <a:r>
              <a:rPr lang="en-GB" sz="2000" dirty="0" smtClean="0"/>
              <a:t>” and who were called “mental defectives”. Her goal in working with these children was to improve their quality of life.</a:t>
            </a:r>
          </a:p>
          <a:p>
            <a:pPr lvl="5" algn="just">
              <a:lnSpc>
                <a:spcPct val="100000"/>
              </a:lnSpc>
              <a:spcBef>
                <a:spcPts val="600"/>
              </a:spcBef>
            </a:pPr>
            <a:r>
              <a:rPr lang="en-GB" sz="2000" dirty="0" smtClean="0"/>
              <a:t>Montessori’s philosophy (vision) makes a perfect mission statement for aged care: To enable persons to be as independent as possible, to have a meaningful place in their community, to have high self-esteem, and to have the chance to make choices and meaningful contributions to their community.</a:t>
            </a:r>
          </a:p>
          <a:p>
            <a:pPr lvl="5" algn="just">
              <a:lnSpc>
                <a:spcPct val="100000"/>
              </a:lnSpc>
              <a:spcBef>
                <a:spcPts val="600"/>
              </a:spcBef>
            </a:pPr>
            <a:r>
              <a:rPr lang="en-GB" sz="2000" dirty="0" smtClean="0"/>
              <a:t>Montessori Environments can be created wherever older people, particularly those living with dementia can be found. Anyone who has been trained can create a Montessori Environment.</a:t>
            </a:r>
          </a:p>
          <a:p>
            <a:endParaRPr lang="nl-BE" sz="2000" dirty="0"/>
          </a:p>
        </p:txBody>
      </p:sp>
      <p:pic>
        <p:nvPicPr>
          <p:cNvPr id="5" name="Picture 4"/>
          <p:cNvPicPr>
            <a:picLocks noChangeAspect="1"/>
          </p:cNvPicPr>
          <p:nvPr/>
        </p:nvPicPr>
        <p:blipFill>
          <a:blip r:embed="rId3" cstate="print"/>
          <a:stretch>
            <a:fillRect/>
          </a:stretch>
        </p:blipFill>
        <p:spPr>
          <a:xfrm>
            <a:off x="1188721" y="1968591"/>
            <a:ext cx="1946365" cy="2538095"/>
          </a:xfrm>
          <a:prstGeom prst="rect">
            <a:avLst/>
          </a:prstGeom>
        </p:spPr>
      </p:pic>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Freeform: Shape 22">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7074" y="470925"/>
            <a:ext cx="2797748" cy="5016996"/>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vert="vert" wrap="square" rtlCol="0" anchor="ctr">
            <a:noAutofit/>
          </a:bodyPr>
          <a:lstStyle/>
          <a:p>
            <a:pPr algn="ctr" defTabSz="457200">
              <a:defRPr/>
            </a:pPr>
            <a:endParaRPr lang="en-US">
              <a:solidFill>
                <a:prstClr val="white"/>
              </a:solidFill>
              <a:latin typeface="Calibri" panose="020F0502020204030204"/>
            </a:endParaRPr>
          </a:p>
        </p:txBody>
      </p:sp>
      <p:sp>
        <p:nvSpPr>
          <p:cNvPr id="9" name="Title 1">
            <a:extLst>
              <a:ext uri="{FF2B5EF4-FFF2-40B4-BE49-F238E27FC236}">
                <a16:creationId xmlns:a16="http://schemas.microsoft.com/office/drawing/2014/main" id="{EB120886-8752-714E-B95D-2D8E884FB8DB}"/>
              </a:ext>
            </a:extLst>
          </p:cNvPr>
          <p:cNvSpPr txBox="1">
            <a:spLocks/>
          </p:cNvSpPr>
          <p:nvPr/>
        </p:nvSpPr>
        <p:spPr>
          <a:xfrm>
            <a:off x="1946366" y="1867987"/>
            <a:ext cx="2756262" cy="158060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FF"/>
                </a:solidFill>
                <a:effectLst/>
                <a:uLnTx/>
                <a:uFillTx/>
                <a:latin typeface="+mj-lt"/>
                <a:ea typeface="+mj-ea"/>
                <a:cs typeface="+mj-cs"/>
              </a:rPr>
              <a:t>Why Montessori?</a:t>
            </a:r>
            <a:endParaRPr kumimoji="0" lang="en-US" sz="3600" b="1" i="0" u="none" strike="noStrike" kern="1200" cap="none" spc="0" normalizeH="0" baseline="0" noProof="0" dirty="0">
              <a:ln>
                <a:noFill/>
              </a:ln>
              <a:solidFill>
                <a:srgbClr val="FFFFFF"/>
              </a:solidFill>
              <a:effectLst/>
              <a:uLnTx/>
              <a:uFillTx/>
              <a:latin typeface="+mj-lt"/>
              <a:ea typeface="+mj-ea"/>
              <a:cs typeface="+mj-cs"/>
            </a:endParaRPr>
          </a:p>
        </p:txBody>
      </p:sp>
      <p:graphicFrame>
        <p:nvGraphicFramePr>
          <p:cNvPr id="10" name="Content Placeholder 2">
            <a:extLst>
              <a:ext uri="{FF2B5EF4-FFF2-40B4-BE49-F238E27FC236}">
                <a16:creationId xmlns:a16="http://schemas.microsoft.com/office/drawing/2014/main" id="{4D78E5A1-FE1A-4536-B7D8-FAD3BC832361}"/>
              </a:ext>
            </a:extLst>
          </p:cNvPr>
          <p:cNvGraphicFramePr>
            <a:graphicFrameLocks/>
          </p:cNvGraphicFramePr>
          <p:nvPr>
            <p:extLst>
              <p:ext uri="{D42A27DB-BD31-4B8C-83A1-F6EECF244321}">
                <p14:modId xmlns:p14="http://schemas.microsoft.com/office/powerpoint/2010/main" val="2374388191"/>
              </p:ext>
            </p:extLst>
          </p:nvPr>
        </p:nvGraphicFramePr>
        <p:xfrm>
          <a:off x="4976885" y="496388"/>
          <a:ext cx="5277457" cy="4950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Montessori: the model </a:t>
            </a:r>
            <a:endParaRPr lang="nl-BE" sz="3600" dirty="0">
              <a:latin typeface="+mn-lt"/>
            </a:endParaRPr>
          </a:p>
        </p:txBody>
      </p:sp>
      <p:sp>
        <p:nvSpPr>
          <p:cNvPr id="3" name="Ondertitel 2"/>
          <p:cNvSpPr>
            <a:spLocks noGrp="1"/>
          </p:cNvSpPr>
          <p:nvPr>
            <p:ph type="subTitle" idx="1"/>
          </p:nvPr>
        </p:nvSpPr>
        <p:spPr>
          <a:xfrm>
            <a:off x="592975" y="1491281"/>
            <a:ext cx="6003768" cy="379758"/>
          </a:xfrm>
        </p:spPr>
        <p:txBody>
          <a:bodyPr>
            <a:noAutofit/>
          </a:bodyPr>
          <a:lstStyle/>
          <a:p>
            <a:pPr algn="l"/>
            <a:r>
              <a:rPr lang="en-GB" sz="2000" b="1" dirty="0" smtClean="0">
                <a:solidFill>
                  <a:schemeClr val="tx1">
                    <a:lumMod val="95000"/>
                    <a:lumOff val="5000"/>
                  </a:schemeClr>
                </a:solidFill>
              </a:rPr>
              <a:t>Goal = Prevention of excess disability</a:t>
            </a:r>
          </a:p>
          <a:p>
            <a:pPr algn="l"/>
            <a:r>
              <a:rPr lang="en-GB" sz="2000" dirty="0" smtClean="0"/>
              <a:t>When we focus on strengths, needs, interests and abilities we are better able to:</a:t>
            </a:r>
          </a:p>
          <a:p>
            <a:pPr algn="l"/>
            <a:r>
              <a:rPr lang="en-GB" sz="2000" dirty="0" smtClean="0"/>
              <a:t>Offer a range of </a:t>
            </a:r>
            <a:r>
              <a:rPr lang="en-GB" sz="2000" b="1" dirty="0" smtClean="0">
                <a:solidFill>
                  <a:schemeClr val="tx1">
                    <a:lumMod val="95000"/>
                    <a:lumOff val="5000"/>
                  </a:schemeClr>
                </a:solidFill>
              </a:rPr>
              <a:t>appropriate activities</a:t>
            </a:r>
          </a:p>
          <a:p>
            <a:pPr algn="l"/>
            <a:r>
              <a:rPr lang="en-GB" sz="2000" b="1" dirty="0" smtClean="0">
                <a:solidFill>
                  <a:schemeClr val="tx1">
                    <a:lumMod val="95000"/>
                    <a:lumOff val="5000"/>
                  </a:schemeClr>
                </a:solidFill>
              </a:rPr>
              <a:t>Find roles </a:t>
            </a:r>
            <a:r>
              <a:rPr lang="en-GB" sz="2000" dirty="0" smtClean="0"/>
              <a:t>that the person is able to fill and develop a routine and schedule.</a:t>
            </a:r>
          </a:p>
          <a:p>
            <a:pPr algn="l"/>
            <a:r>
              <a:rPr lang="en-GB" sz="2000" dirty="0" smtClean="0"/>
              <a:t>Focus on </a:t>
            </a:r>
            <a:r>
              <a:rPr lang="en-GB" sz="2000" b="1" dirty="0" smtClean="0">
                <a:solidFill>
                  <a:schemeClr val="tx1">
                    <a:lumMod val="95000"/>
                    <a:lumOff val="5000"/>
                  </a:schemeClr>
                </a:solidFill>
              </a:rPr>
              <a:t>Activities of Daily Living (ADL) </a:t>
            </a:r>
            <a:r>
              <a:rPr lang="en-GB" sz="2000" dirty="0" smtClean="0"/>
              <a:t>needs to </a:t>
            </a:r>
            <a:r>
              <a:rPr lang="en-GB" sz="2000" b="1" dirty="0" smtClean="0"/>
              <a:t>promote</a:t>
            </a:r>
            <a:r>
              <a:rPr lang="en-GB" sz="2000" dirty="0" smtClean="0"/>
              <a:t> or </a:t>
            </a:r>
            <a:r>
              <a:rPr lang="en-GB" sz="2000" b="1" dirty="0" smtClean="0"/>
              <a:t>maintain independence</a:t>
            </a:r>
            <a:r>
              <a:rPr lang="en-GB" sz="2000" dirty="0" smtClean="0"/>
              <a:t>.</a:t>
            </a:r>
          </a:p>
          <a:p>
            <a:pPr algn="l"/>
            <a:r>
              <a:rPr lang="en-GB" sz="2000" dirty="0" smtClean="0"/>
              <a:t>Ensure activities are provided when needed to minimise or prevent behaviours of unmet needs.</a:t>
            </a:r>
          </a:p>
          <a:p>
            <a:endParaRPr lang="en-GB" sz="2000" dirty="0" smtClean="0"/>
          </a:p>
          <a:p>
            <a:pPr algn="l"/>
            <a:r>
              <a:rPr lang="en-GB" sz="2000" dirty="0" smtClean="0"/>
              <a:t>. </a:t>
            </a:r>
          </a:p>
          <a:p>
            <a:endParaRPr lang="en-GB" sz="2000" b="1" dirty="0" smtClean="0">
              <a:solidFill>
                <a:schemeClr val="tx2"/>
              </a:solidFill>
            </a:endParaRPr>
          </a:p>
          <a:p>
            <a:pPr algn="l"/>
            <a:endParaRPr lang="nl-NL" sz="2000" dirty="0" smtClean="0"/>
          </a:p>
          <a:p>
            <a:pPr algn="l"/>
            <a:endParaRPr lang="nl-BE" sz="2000" dirty="0"/>
          </a:p>
        </p:txBody>
      </p:sp>
      <p:pic>
        <p:nvPicPr>
          <p:cNvPr id="5" name="Picture 4"/>
          <p:cNvPicPr>
            <a:picLocks noChangeAspect="1"/>
          </p:cNvPicPr>
          <p:nvPr/>
        </p:nvPicPr>
        <p:blipFill rotWithShape="1">
          <a:blip r:embed="rId3" cstate="print"/>
          <a:srcRect l="28157" t="23723" r="23553" b="6932"/>
          <a:stretch/>
        </p:blipFill>
        <p:spPr>
          <a:xfrm>
            <a:off x="6774751" y="1381107"/>
            <a:ext cx="4339988" cy="3698424"/>
          </a:xfrm>
          <a:prstGeom prst="rect">
            <a:avLst/>
          </a:prstGeom>
        </p:spPr>
      </p:pic>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TotalTime>
  <Words>840</Words>
  <Application>Microsoft Office PowerPoint</Application>
  <PresentationFormat>Breedbeeld</PresentationFormat>
  <Paragraphs>107</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13</vt:i4>
      </vt:variant>
    </vt:vector>
  </HeadingPairs>
  <TitlesOfParts>
    <vt:vector size="19" baseType="lpstr">
      <vt:lpstr>Arial</vt:lpstr>
      <vt:lpstr>Calibri</vt:lpstr>
      <vt:lpstr>Calibri Light</vt:lpstr>
      <vt:lpstr>Wingdings</vt:lpstr>
      <vt:lpstr>Kantoorthema</vt:lpstr>
      <vt:lpstr>1_Kantoorthema</vt:lpstr>
      <vt:lpstr>PowerPoint-presentatie</vt:lpstr>
      <vt:lpstr>PowerPoint-presentatie</vt:lpstr>
      <vt:lpstr>A Person-Centred Approach - Key Statements</vt:lpstr>
      <vt:lpstr>Overview and summary of module</vt:lpstr>
      <vt:lpstr>A Person-Centred Approach </vt:lpstr>
      <vt:lpstr>What do we mean by a Person-Centred Approach? </vt:lpstr>
      <vt:lpstr>Montessori – the history</vt:lpstr>
      <vt:lpstr>PowerPoint-presentatie</vt:lpstr>
      <vt:lpstr>Montessori: the model </vt:lpstr>
      <vt:lpstr>Montessori: the methodology</vt:lpstr>
      <vt:lpstr>The prepared environment </vt:lpstr>
      <vt:lpstr>Active Support</vt:lpstr>
      <vt:lpstr>Integration into the community</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Anthony Dewaele</dc:creator>
  <cp:lastModifiedBy>Anthony Dewaele</cp:lastModifiedBy>
  <cp:revision>39</cp:revision>
  <dcterms:created xsi:type="dcterms:W3CDTF">2023-02-27T15:24:37Z</dcterms:created>
  <dcterms:modified xsi:type="dcterms:W3CDTF">2023-09-11T11:40:18Z</dcterms:modified>
</cp:coreProperties>
</file>