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99" r:id="rId4"/>
    <p:sldId id="257" r:id="rId5"/>
    <p:sldId id="298" r:id="rId6"/>
    <p:sldId id="297" r:id="rId7"/>
    <p:sldId id="295" r:id="rId8"/>
    <p:sldId id="292" r:id="rId9"/>
    <p:sldId id="258" r:id="rId10"/>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sorterViewPr>
    <p:cViewPr>
      <p:scale>
        <a:sx n="66" d="100"/>
        <a:sy n="66" d="100"/>
      </p:scale>
      <p:origin x="0" y="4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E9AF5-6A83-4ABA-8047-6730B8382544}" type="datetimeFigureOut">
              <a:rPr lang="en-GB" smtClean="0"/>
              <a:pPr/>
              <a:t>11/09/2023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9EF9B-AEDE-4315-8B63-428576278E03}" type="slidenum">
              <a:rPr lang="en-GB" smtClean="0"/>
              <a:pPr/>
              <a:t>‹nr.›</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9974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3135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48266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300050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250241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086811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698377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61867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77656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3982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2575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871293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16329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7581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02779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752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26746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11589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712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92290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114838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3BA954A4-9477-41DD-BBF4-585978B47E07}" type="datetimeFigureOut">
              <a:rPr lang="nl-BE" smtClean="0"/>
              <a:pPr/>
              <a:t>11/09/2023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AF3E06E-E3EC-46AC-973A-4AE0745CB417}" type="slidenum">
              <a:rPr lang="nl-BE" smtClean="0"/>
              <a:pPr/>
              <a:t>‹nr.›</a:t>
            </a:fld>
            <a:endParaRPr lang="nl-BE"/>
          </a:p>
        </p:txBody>
      </p:sp>
    </p:spTree>
    <p:extLst>
      <p:ext uri="{BB962C8B-B14F-4D97-AF65-F5344CB8AC3E}">
        <p14:creationId xmlns:p14="http://schemas.microsoft.com/office/powerpoint/2010/main" val="3868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954A4-9477-41DD-BBF4-585978B47E07}" type="datetimeFigureOut">
              <a:rPr lang="nl-BE" smtClean="0"/>
              <a:pPr/>
              <a:t>11/09/2023</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3E06E-E3EC-46AC-973A-4AE0745CB417}" type="slidenum">
              <a:rPr lang="nl-BE" smtClean="0"/>
              <a:pPr/>
              <a:t>‹nr.›</a:t>
            </a:fld>
            <a:endParaRPr lang="nl-BE"/>
          </a:p>
        </p:txBody>
      </p:sp>
    </p:spTree>
    <p:extLst>
      <p:ext uri="{BB962C8B-B14F-4D97-AF65-F5344CB8AC3E}">
        <p14:creationId xmlns:p14="http://schemas.microsoft.com/office/powerpoint/2010/main" val="1312170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267700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dgXGaQLupz0&amp;list=PLviyT-Du3Ws5AIKKPTar14BZpvOS8GFFx"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montessoridementia.org/video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0090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226897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Learning and Reflection</a:t>
            </a:r>
            <a:endParaRPr lang="nl-BE" sz="3600" dirty="0">
              <a:latin typeface="+mn-lt"/>
            </a:endParaRPr>
          </a:p>
        </p:txBody>
      </p:sp>
      <p:sp>
        <p:nvSpPr>
          <p:cNvPr id="3" name="Ondertitel 2"/>
          <p:cNvSpPr>
            <a:spLocks noGrp="1"/>
          </p:cNvSpPr>
          <p:nvPr>
            <p:ph type="subTitle" idx="1"/>
          </p:nvPr>
        </p:nvSpPr>
        <p:spPr>
          <a:xfrm>
            <a:off x="527660" y="2000733"/>
            <a:ext cx="9144000" cy="379758"/>
          </a:xfrm>
        </p:spPr>
        <p:txBody>
          <a:bodyPr>
            <a:noAutofit/>
          </a:bodyPr>
          <a:lstStyle/>
          <a:p>
            <a:pPr algn="l">
              <a:spcAft>
                <a:spcPts val="1200"/>
              </a:spcAft>
            </a:pPr>
            <a:r>
              <a:rPr lang="en-GB" sz="2000" b="1" dirty="0" smtClean="0">
                <a:solidFill>
                  <a:schemeClr val="tx1">
                    <a:lumMod val="95000"/>
                    <a:lumOff val="5000"/>
                  </a:schemeClr>
                </a:solidFill>
              </a:rPr>
              <a:t>Read the other materials accompanying this module and watch the videos. </a:t>
            </a:r>
          </a:p>
          <a:p>
            <a:pPr algn="l">
              <a:spcAft>
                <a:spcPts val="1200"/>
              </a:spcAft>
            </a:pPr>
            <a:r>
              <a:rPr lang="en-GB" sz="2000" b="1" dirty="0" smtClean="0">
                <a:solidFill>
                  <a:schemeClr val="tx1">
                    <a:lumMod val="95000"/>
                    <a:lumOff val="5000"/>
                  </a:schemeClr>
                </a:solidFill>
              </a:rPr>
              <a:t>Explore the websites suggested. </a:t>
            </a:r>
          </a:p>
          <a:p>
            <a:pPr algn="l">
              <a:spcAft>
                <a:spcPts val="1200"/>
              </a:spcAft>
            </a:pPr>
            <a:r>
              <a:rPr lang="en-GB" sz="2000" b="1" dirty="0" smtClean="0">
                <a:solidFill>
                  <a:schemeClr val="tx1">
                    <a:lumMod val="95000"/>
                    <a:lumOff val="5000"/>
                  </a:schemeClr>
                </a:solidFill>
              </a:rPr>
              <a:t>Consider the questions and exercises you have undertaken during this module and the key statements below. </a:t>
            </a: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Learning and Reflection</a:t>
            </a:r>
            <a:endParaRPr lang="nl-BE" sz="3600" dirty="0">
              <a:latin typeface="+mn-lt"/>
            </a:endParaRPr>
          </a:p>
        </p:txBody>
      </p:sp>
      <p:sp>
        <p:nvSpPr>
          <p:cNvPr id="3" name="Ondertitel 2"/>
          <p:cNvSpPr>
            <a:spLocks noGrp="1"/>
          </p:cNvSpPr>
          <p:nvPr>
            <p:ph type="subTitle" idx="1"/>
          </p:nvPr>
        </p:nvSpPr>
        <p:spPr>
          <a:xfrm>
            <a:off x="436220" y="1621910"/>
            <a:ext cx="9144000" cy="379758"/>
          </a:xfrm>
        </p:spPr>
        <p:txBody>
          <a:bodyPr>
            <a:noAutofit/>
          </a:bodyPr>
          <a:lstStyle/>
          <a:p>
            <a:pPr algn="l">
              <a:spcAft>
                <a:spcPts val="1200"/>
              </a:spcAft>
            </a:pPr>
            <a:r>
              <a:rPr lang="en-GB" sz="2000" b="1" dirty="0" smtClean="0">
                <a:solidFill>
                  <a:schemeClr val="tx1">
                    <a:lumMod val="95000"/>
                    <a:lumOff val="5000"/>
                  </a:schemeClr>
                </a:solidFill>
              </a:rPr>
              <a:t>Read the other materials accompanying all parts of module 3 and watch the videos. </a:t>
            </a:r>
          </a:p>
          <a:p>
            <a:pPr algn="l">
              <a:spcAft>
                <a:spcPts val="1200"/>
              </a:spcAft>
            </a:pPr>
            <a:r>
              <a:rPr lang="en-GB" sz="2000" b="1" dirty="0" smtClean="0">
                <a:solidFill>
                  <a:schemeClr val="tx1">
                    <a:lumMod val="95000"/>
                    <a:lumOff val="5000"/>
                  </a:schemeClr>
                </a:solidFill>
              </a:rPr>
              <a:t>You can also explore these websites:</a:t>
            </a:r>
          </a:p>
          <a:p>
            <a:pPr algn="l"/>
            <a:r>
              <a:rPr lang="en-GB" sz="2000" dirty="0" smtClean="0"/>
              <a:t>More from United Response on promoting person centred active support:</a:t>
            </a:r>
          </a:p>
          <a:p>
            <a:pPr algn="l"/>
            <a:r>
              <a:rPr lang="en-GB" sz="2000" u="sng" dirty="0" smtClean="0">
                <a:hlinkClick r:id="rId3"/>
              </a:rPr>
              <a:t>United Response - Promoting Person Centred Active Support videos</a:t>
            </a:r>
            <a:endParaRPr lang="en-GB" sz="2000" dirty="0" smtClean="0"/>
          </a:p>
          <a:p>
            <a:pPr algn="l"/>
            <a:r>
              <a:rPr lang="en-GB" sz="2000" dirty="0" smtClean="0"/>
              <a:t>More from Montessori can be found here: </a:t>
            </a:r>
          </a:p>
          <a:p>
            <a:pPr algn="l"/>
            <a:r>
              <a:rPr lang="en-GB" sz="2000" u="sng" dirty="0" smtClean="0">
                <a:hlinkClick r:id="rId4"/>
              </a:rPr>
              <a:t>https://montessoridementia.org/videos</a:t>
            </a:r>
            <a:r>
              <a:rPr lang="en-GB" sz="2000" dirty="0" smtClean="0"/>
              <a:t> </a:t>
            </a:r>
          </a:p>
          <a:p>
            <a:pPr algn="l">
              <a:spcAft>
                <a:spcPts val="1200"/>
              </a:spcAft>
            </a:pPr>
            <a:endParaRPr lang="en-GB" sz="2000" b="1" dirty="0" smtClean="0">
              <a:solidFill>
                <a:schemeClr val="tx1">
                  <a:lumMod val="95000"/>
                  <a:lumOff val="5000"/>
                </a:schemeClr>
              </a:solidFill>
            </a:endParaRPr>
          </a:p>
          <a:p>
            <a:pPr algn="l">
              <a:spcAft>
                <a:spcPts val="1200"/>
              </a:spcAft>
            </a:pPr>
            <a:r>
              <a:rPr lang="en-GB" sz="2000" b="1" dirty="0" smtClean="0">
                <a:solidFill>
                  <a:schemeClr val="tx1">
                    <a:lumMod val="95000"/>
                    <a:lumOff val="5000"/>
                  </a:schemeClr>
                </a:solidFill>
              </a:rPr>
              <a:t>Consider the questions and exercises you have undertaken during this module and the key statements below. </a:t>
            </a: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Overview and summary of module</a:t>
            </a:r>
            <a:endParaRPr lang="nl-BE" sz="3600" dirty="0">
              <a:latin typeface="+mn-lt"/>
            </a:endParaRPr>
          </a:p>
        </p:txBody>
      </p:sp>
      <p:sp>
        <p:nvSpPr>
          <p:cNvPr id="3" name="Ondertitel 2"/>
          <p:cNvSpPr>
            <a:spLocks noGrp="1"/>
          </p:cNvSpPr>
          <p:nvPr>
            <p:ph type="subTitle" idx="1"/>
          </p:nvPr>
        </p:nvSpPr>
        <p:spPr>
          <a:xfrm>
            <a:off x="592975" y="1491281"/>
            <a:ext cx="9144000" cy="379758"/>
          </a:xfrm>
        </p:spPr>
        <p:txBody>
          <a:bodyPr>
            <a:noAutofit/>
          </a:bodyPr>
          <a:lstStyle/>
          <a:p>
            <a:pPr marL="360000" indent="-360000" algn="just">
              <a:lnSpc>
                <a:spcPct val="100000"/>
              </a:lnSpc>
              <a:buFont typeface="Arial" pitchFamily="34" charset="0"/>
              <a:buChar char="•"/>
            </a:pPr>
            <a:r>
              <a:rPr lang="en-GB" sz="2000" dirty="0" smtClean="0"/>
              <a:t>Diagrama UK model</a:t>
            </a:r>
          </a:p>
          <a:p>
            <a:pPr marL="360000" indent="-360000" algn="just">
              <a:lnSpc>
                <a:spcPct val="100000"/>
              </a:lnSpc>
              <a:buFont typeface="Arial" pitchFamily="34" charset="0"/>
              <a:buChar char="•"/>
            </a:pPr>
            <a:r>
              <a:rPr lang="en-GB" sz="2000" dirty="0" smtClean="0"/>
              <a:t>Montessori principles</a:t>
            </a:r>
          </a:p>
          <a:p>
            <a:pPr marL="360000" indent="-360000" algn="just">
              <a:lnSpc>
                <a:spcPct val="100000"/>
              </a:lnSpc>
              <a:buFont typeface="Arial" pitchFamily="34" charset="0"/>
              <a:buChar char="•"/>
            </a:pPr>
            <a:r>
              <a:rPr lang="en-GB" sz="2000" dirty="0" smtClean="0"/>
              <a:t>Person centred approach</a:t>
            </a:r>
          </a:p>
          <a:p>
            <a:pPr marL="360000" indent="-360000" algn="just">
              <a:lnSpc>
                <a:spcPct val="100000"/>
              </a:lnSpc>
              <a:buFont typeface="Arial" pitchFamily="34" charset="0"/>
              <a:buChar char="•"/>
            </a:pPr>
            <a:r>
              <a:rPr lang="en-GB" sz="2000" dirty="0" smtClean="0"/>
              <a:t>Active support</a:t>
            </a:r>
          </a:p>
          <a:p>
            <a:pPr marL="360000" indent="-360000" algn="just">
              <a:lnSpc>
                <a:spcPct val="100000"/>
              </a:lnSpc>
              <a:buFont typeface="Arial" pitchFamily="34" charset="0"/>
              <a:buChar char="•"/>
            </a:pPr>
            <a:r>
              <a:rPr lang="en-GB" sz="2000" dirty="0" smtClean="0"/>
              <a:t>Positive behaviour support</a:t>
            </a:r>
          </a:p>
          <a:p>
            <a:pPr marL="360000" indent="-360000" algn="just">
              <a:lnSpc>
                <a:spcPct val="100000"/>
              </a:lnSpc>
              <a:buFont typeface="Arial" pitchFamily="34" charset="0"/>
              <a:buChar char="•"/>
            </a:pPr>
            <a:r>
              <a:rPr lang="en-GB" sz="2000" dirty="0" smtClean="0"/>
              <a:t>Integration into the community</a:t>
            </a:r>
          </a:p>
          <a:p>
            <a:pPr marL="360000" indent="-360000" algn="just">
              <a:lnSpc>
                <a:spcPct val="100000"/>
              </a:lnSpc>
              <a:buFont typeface="Arial" pitchFamily="34" charset="0"/>
              <a:buChar char="•"/>
            </a:pPr>
            <a:r>
              <a:rPr lang="en-GB" sz="2000" dirty="0" smtClean="0"/>
              <a:t>Montessori roles and activities</a:t>
            </a:r>
          </a:p>
          <a:p>
            <a:pPr marL="360000" indent="-360000" algn="just">
              <a:lnSpc>
                <a:spcPct val="100000"/>
              </a:lnSpc>
              <a:buFont typeface="Arial" pitchFamily="34" charset="0"/>
              <a:buChar char="•"/>
            </a:pPr>
            <a:r>
              <a:rPr lang="en-GB" sz="2000" dirty="0" smtClean="0"/>
              <a:t>Prepared environment</a:t>
            </a:r>
          </a:p>
          <a:p>
            <a:pPr marL="360000" indent="-360000" algn="just">
              <a:lnSpc>
                <a:spcPct val="100000"/>
              </a:lnSpc>
              <a:buFont typeface="Arial" pitchFamily="34" charset="0"/>
              <a:buChar char="•"/>
            </a:pPr>
            <a:r>
              <a:rPr lang="en-GB" sz="2000" dirty="0" smtClean="0"/>
              <a:t>Learning and reflection</a:t>
            </a:r>
          </a:p>
          <a:p>
            <a:endParaRPr lang="en-GB" sz="2000" b="1" dirty="0" smtClean="0">
              <a:solidFill>
                <a:schemeClr val="tx2"/>
              </a:solidFill>
            </a:endParaRP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A Person-Centred Approach - Key Statements</a:t>
            </a:r>
            <a:endParaRPr lang="nl-BE" sz="3600" dirty="0">
              <a:latin typeface="+mn-lt"/>
            </a:endParaRPr>
          </a:p>
        </p:txBody>
      </p:sp>
      <p:sp>
        <p:nvSpPr>
          <p:cNvPr id="3" name="Ondertitel 2"/>
          <p:cNvSpPr>
            <a:spLocks noGrp="1"/>
          </p:cNvSpPr>
          <p:nvPr>
            <p:ph type="subTitle" idx="1"/>
          </p:nvPr>
        </p:nvSpPr>
        <p:spPr>
          <a:xfrm>
            <a:off x="527660" y="2000733"/>
            <a:ext cx="9144000" cy="379758"/>
          </a:xfrm>
        </p:spPr>
        <p:txBody>
          <a:bodyPr>
            <a:noAutofit/>
          </a:bodyPr>
          <a:lstStyle/>
          <a:p>
            <a:pPr algn="l">
              <a:spcAft>
                <a:spcPts val="1200"/>
              </a:spcAft>
            </a:pPr>
            <a:r>
              <a:rPr lang="en-GB" sz="2000" b="1" dirty="0" smtClean="0">
                <a:solidFill>
                  <a:schemeClr val="tx1">
                    <a:lumMod val="95000"/>
                    <a:lumOff val="5000"/>
                  </a:schemeClr>
                </a:solidFill>
              </a:rPr>
              <a:t>Every person craves meaning in their lives – meaningful roles meet our human needs for community and purpose.</a:t>
            </a:r>
          </a:p>
          <a:p>
            <a:pPr algn="l">
              <a:spcAft>
                <a:spcPts val="1200"/>
              </a:spcAft>
            </a:pPr>
            <a:r>
              <a:rPr lang="en-GB" sz="2000" b="1" dirty="0" smtClean="0">
                <a:solidFill>
                  <a:schemeClr val="tx1">
                    <a:lumMod val="95000"/>
                    <a:lumOff val="5000"/>
                  </a:schemeClr>
                </a:solidFill>
              </a:rPr>
              <a:t>Every person has the right to make their own choices – whether wise or otherwise.</a:t>
            </a:r>
          </a:p>
          <a:p>
            <a:pPr algn="l">
              <a:spcAft>
                <a:spcPts val="1200"/>
              </a:spcAft>
            </a:pPr>
            <a:r>
              <a:rPr lang="en-GB" sz="2000" b="1" dirty="0" smtClean="0">
                <a:solidFill>
                  <a:schemeClr val="tx1">
                    <a:lumMod val="95000"/>
                    <a:lumOff val="5000"/>
                  </a:schemeClr>
                </a:solidFill>
              </a:rPr>
              <a:t>A Person Centred Approach recognises  people’s individual strengths, honours choices, supports independence and integration in the community. </a:t>
            </a:r>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9" y="0"/>
            <a:ext cx="12192000" cy="6858000"/>
          </a:xfrm>
          <a:prstGeom prst="rect">
            <a:avLst/>
          </a:prstGeom>
        </p:spPr>
      </p:pic>
      <p:sp>
        <p:nvSpPr>
          <p:cNvPr id="2" name="Titel 1"/>
          <p:cNvSpPr>
            <a:spLocks noGrp="1"/>
          </p:cNvSpPr>
          <p:nvPr>
            <p:ph type="ctrTitle"/>
          </p:nvPr>
        </p:nvSpPr>
        <p:spPr>
          <a:xfrm>
            <a:off x="493222" y="523701"/>
            <a:ext cx="9144000" cy="633759"/>
          </a:xfrm>
        </p:spPr>
        <p:txBody>
          <a:bodyPr>
            <a:normAutofit/>
          </a:bodyPr>
          <a:lstStyle/>
          <a:p>
            <a:pPr algn="l"/>
            <a:r>
              <a:rPr lang="en-GB" sz="3600" dirty="0" smtClean="0">
                <a:latin typeface="+mn-lt"/>
              </a:rPr>
              <a:t>Learning and reflection</a:t>
            </a:r>
            <a:endParaRPr lang="nl-BE" sz="3600" dirty="0">
              <a:latin typeface="+mn-lt"/>
            </a:endParaRPr>
          </a:p>
        </p:txBody>
      </p:sp>
      <p:sp>
        <p:nvSpPr>
          <p:cNvPr id="3" name="Ondertitel 2"/>
          <p:cNvSpPr>
            <a:spLocks noGrp="1"/>
          </p:cNvSpPr>
          <p:nvPr>
            <p:ph type="subTitle" idx="1"/>
          </p:nvPr>
        </p:nvSpPr>
        <p:spPr>
          <a:xfrm>
            <a:off x="619101" y="1256149"/>
            <a:ext cx="9144000" cy="379758"/>
          </a:xfrm>
        </p:spPr>
        <p:txBody>
          <a:bodyPr>
            <a:noAutofit/>
          </a:bodyPr>
          <a:lstStyle/>
          <a:p>
            <a:pPr marL="457200" indent="-457200" algn="l">
              <a:lnSpc>
                <a:spcPct val="100000"/>
              </a:lnSpc>
              <a:spcBef>
                <a:spcPts val="600"/>
              </a:spcBef>
              <a:spcAft>
                <a:spcPts val="600"/>
              </a:spcAft>
            </a:pPr>
            <a:r>
              <a:rPr lang="en-GB" sz="2000" dirty="0" smtClean="0"/>
              <a:t>Do this exercise in groups, with another person or on your own. </a:t>
            </a:r>
          </a:p>
          <a:p>
            <a:pPr algn="l">
              <a:lnSpc>
                <a:spcPct val="100000"/>
              </a:lnSpc>
              <a:spcBef>
                <a:spcPts val="600"/>
              </a:spcBef>
              <a:spcAft>
                <a:spcPts val="600"/>
              </a:spcAft>
            </a:pPr>
            <a:r>
              <a:rPr lang="en-GB" sz="2000" dirty="0" smtClean="0"/>
              <a:t>Think about the different areas covered in this module (see slide above).  Think about your own experience of supporting people with disabilities.</a:t>
            </a:r>
          </a:p>
          <a:p>
            <a:pPr marL="457200" indent="-457200" algn="l">
              <a:lnSpc>
                <a:spcPct val="100000"/>
              </a:lnSpc>
              <a:spcBef>
                <a:spcPts val="600"/>
              </a:spcBef>
              <a:spcAft>
                <a:spcPts val="600"/>
              </a:spcAft>
              <a:buFont typeface="Arial" pitchFamily="34" charset="0"/>
              <a:buChar char="•"/>
            </a:pPr>
            <a:r>
              <a:rPr lang="en-GB" sz="2000" dirty="0" smtClean="0"/>
              <a:t>How, in your practice and learning so far,  do you/your team already support people with disabilities to engage in meaningful roles  and develop their professional identity? List as many things as you can across as many different areas covered by the module as possible. </a:t>
            </a:r>
          </a:p>
          <a:p>
            <a:pPr marL="457200" indent="-457200" algn="l">
              <a:lnSpc>
                <a:spcPct val="100000"/>
              </a:lnSpc>
              <a:spcBef>
                <a:spcPts val="600"/>
              </a:spcBef>
              <a:spcAft>
                <a:spcPts val="600"/>
              </a:spcAft>
              <a:buFont typeface="Arial" pitchFamily="34" charset="0"/>
              <a:buChar char="•"/>
            </a:pPr>
            <a:r>
              <a:rPr lang="en-GB" sz="2000" dirty="0" smtClean="0"/>
              <a:t>What could be done differently in your practice to improve how people with disabilities are supported? List as many things as you can across as many different areas covered by the module as possible. </a:t>
            </a:r>
          </a:p>
          <a:p>
            <a:pPr marL="457200" indent="-457200" algn="l">
              <a:lnSpc>
                <a:spcPct val="100000"/>
              </a:lnSpc>
              <a:spcBef>
                <a:spcPts val="600"/>
              </a:spcBef>
              <a:spcAft>
                <a:spcPts val="600"/>
              </a:spcAft>
              <a:buFont typeface="Arial" pitchFamily="34" charset="0"/>
              <a:buChar char="•"/>
            </a:pPr>
            <a:r>
              <a:rPr lang="en-GB" sz="2000" dirty="0" smtClean="0"/>
              <a:t>From your list, what 3 actions </a:t>
            </a:r>
            <a:r>
              <a:rPr lang="en-GB" sz="2000" b="1" dirty="0" smtClean="0"/>
              <a:t>will you personally </a:t>
            </a:r>
            <a:r>
              <a:rPr lang="en-GB" sz="2000" dirty="0" smtClean="0"/>
              <a:t>take to help break down barriers to inclusion? (you don’t have to share these with other people!)</a:t>
            </a:r>
          </a:p>
          <a:p>
            <a:pPr marL="457200" indent="-457200" algn="l">
              <a:spcAft>
                <a:spcPts val="600"/>
              </a:spcAft>
              <a:buFont typeface="Arial" pitchFamily="34" charset="0"/>
              <a:buChar char="•"/>
            </a:pPr>
            <a:endParaRPr lang="en-GB" sz="2000" dirty="0" smtClean="0"/>
          </a:p>
          <a:p>
            <a:pPr algn="l"/>
            <a:endParaRPr lang="en-GB" sz="2000" b="1" dirty="0" smtClean="0"/>
          </a:p>
          <a:p>
            <a:pPr algn="l"/>
            <a:endParaRPr lang="nl-NL" sz="2000" dirty="0" smtClean="0"/>
          </a:p>
          <a:p>
            <a:pPr algn="l"/>
            <a:endParaRPr lang="nl-BE" sz="2000" dirty="0"/>
          </a:p>
        </p:txBody>
      </p:sp>
    </p:spTree>
    <p:extLst>
      <p:ext uri="{BB962C8B-B14F-4D97-AF65-F5344CB8AC3E}">
        <p14:creationId xmlns:p14="http://schemas.microsoft.com/office/powerpoint/2010/main" val="177766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1018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408</Words>
  <Application>Microsoft Office PowerPoint</Application>
  <PresentationFormat>Breedbeeld</PresentationFormat>
  <Paragraphs>38</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8</vt:i4>
      </vt:variant>
    </vt:vector>
  </HeadingPairs>
  <TitlesOfParts>
    <vt:vector size="13" baseType="lpstr">
      <vt:lpstr>Arial</vt:lpstr>
      <vt:lpstr>Calibri</vt:lpstr>
      <vt:lpstr>Calibri Light</vt:lpstr>
      <vt:lpstr>Kantoorthema</vt:lpstr>
      <vt:lpstr>1_Kantoorthema</vt:lpstr>
      <vt:lpstr>PowerPoint-presentatie</vt:lpstr>
      <vt:lpstr>PowerPoint-presentatie</vt:lpstr>
      <vt:lpstr>Learning and Reflection</vt:lpstr>
      <vt:lpstr>Learning and Reflection</vt:lpstr>
      <vt:lpstr>Overview and summary of module</vt:lpstr>
      <vt:lpstr>A Person-Centred Approach - Key Statements</vt:lpstr>
      <vt:lpstr>Learning and reflection</vt:lpstr>
      <vt:lpstr>PowerPoint-presentatie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Anthony Dewaele</dc:creator>
  <cp:lastModifiedBy>Anthony Dewaele</cp:lastModifiedBy>
  <cp:revision>41</cp:revision>
  <dcterms:created xsi:type="dcterms:W3CDTF">2023-02-27T15:24:37Z</dcterms:created>
  <dcterms:modified xsi:type="dcterms:W3CDTF">2023-09-11T11:40:02Z</dcterms:modified>
</cp:coreProperties>
</file>