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8" r:id="rId2"/>
  </p:sldMasterIdLst>
  <p:notesMasterIdLst>
    <p:notesMasterId r:id="rId19"/>
  </p:notesMasterIdLst>
  <p:sldIdLst>
    <p:sldId id="414" r:id="rId3"/>
    <p:sldId id="423" r:id="rId4"/>
    <p:sldId id="340" r:id="rId5"/>
    <p:sldId id="355" r:id="rId6"/>
    <p:sldId id="338" r:id="rId7"/>
    <p:sldId id="383" r:id="rId8"/>
    <p:sldId id="386" r:id="rId9"/>
    <p:sldId id="385" r:id="rId10"/>
    <p:sldId id="381" r:id="rId11"/>
    <p:sldId id="384" r:id="rId12"/>
    <p:sldId id="387" r:id="rId13"/>
    <p:sldId id="415" r:id="rId14"/>
    <p:sldId id="392" r:id="rId15"/>
    <p:sldId id="402" r:id="rId16"/>
    <p:sldId id="388" r:id="rId17"/>
    <p:sldId id="42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A6341B-DF9F-4B1A-91E8-765E6FDB7B4B}">
          <p14:sldIdLst>
            <p14:sldId id="414"/>
            <p14:sldId id="423"/>
            <p14:sldId id="340"/>
            <p14:sldId id="355"/>
            <p14:sldId id="338"/>
            <p14:sldId id="383"/>
            <p14:sldId id="386"/>
            <p14:sldId id="385"/>
            <p14:sldId id="381"/>
            <p14:sldId id="384"/>
            <p14:sldId id="387"/>
            <p14:sldId id="415"/>
            <p14:sldId id="392"/>
            <p14:sldId id="402"/>
            <p14:sldId id="388"/>
            <p14:sldId id="422"/>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na Rubio Borrego" initials="MRB"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66FF"/>
    <a:srgbClr val="FFCC66"/>
    <a:srgbClr val="FFFF66"/>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21" autoAdjust="0"/>
    <p:restoredTop sz="78136" autoAdjust="0"/>
  </p:normalViewPr>
  <p:slideViewPr>
    <p:cSldViewPr snapToGrid="0">
      <p:cViewPr varScale="1">
        <p:scale>
          <a:sx n="90" d="100"/>
          <a:sy n="90" d="100"/>
        </p:scale>
        <p:origin x="1236" y="84"/>
      </p:cViewPr>
      <p:guideLst>
        <p:guide orient="horz" pos="2160"/>
        <p:guide pos="3840"/>
      </p:guideLst>
    </p:cSldViewPr>
  </p:slideViewPr>
  <p:outlineViewPr>
    <p:cViewPr>
      <p:scale>
        <a:sx n="33" d="100"/>
        <a:sy n="33" d="100"/>
      </p:scale>
      <p:origin x="0" y="4566"/>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75" d="100"/>
          <a:sy n="75" d="100"/>
        </p:scale>
        <p:origin x="-220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9.png"/><Relationship Id="rId6" Type="http://schemas.openxmlformats.org/officeDocument/2006/relationships/image" Target="../media/image11.svg"/><Relationship Id="rId5" Type="http://schemas.openxmlformats.org/officeDocument/2006/relationships/image" Target="../media/image11.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9.png"/><Relationship Id="rId6" Type="http://schemas.openxmlformats.org/officeDocument/2006/relationships/image" Target="../media/image11.svg"/><Relationship Id="rId5" Type="http://schemas.openxmlformats.org/officeDocument/2006/relationships/image" Target="../media/image11.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AF39E3-019B-4F06-A03F-1F9CA84A2066}"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A452333-08D5-4085-8AA8-D33430BE29E5}">
      <dgm:prSet/>
      <dgm:spPr/>
      <dgm:t>
        <a:bodyPr/>
        <a:lstStyle/>
        <a:p>
          <a:pPr>
            <a:lnSpc>
              <a:spcPct val="100000"/>
            </a:lnSpc>
            <a:defRPr cap="all"/>
          </a:pPr>
          <a:r>
            <a:rPr lang="en-US" dirty="0">
              <a:latin typeface="Calibri" pitchFamily="34" charset="0"/>
            </a:rPr>
            <a:t>Person-centered approach</a:t>
          </a:r>
        </a:p>
      </dgm:t>
    </dgm:pt>
    <dgm:pt modelId="{C4CCC103-1843-49F5-B4AA-AE6D89A9A926}" type="parTrans" cxnId="{67208246-5154-4868-A3BF-0269EB41E8FC}">
      <dgm:prSet/>
      <dgm:spPr/>
      <dgm:t>
        <a:bodyPr/>
        <a:lstStyle/>
        <a:p>
          <a:endParaRPr lang="en-US"/>
        </a:p>
      </dgm:t>
    </dgm:pt>
    <dgm:pt modelId="{32FC4C0D-8BE2-4490-8D60-3D46F126C86A}" type="sibTrans" cxnId="{67208246-5154-4868-A3BF-0269EB41E8FC}">
      <dgm:prSet/>
      <dgm:spPr/>
      <dgm:t>
        <a:bodyPr/>
        <a:lstStyle/>
        <a:p>
          <a:pPr>
            <a:lnSpc>
              <a:spcPct val="100000"/>
            </a:lnSpc>
          </a:pPr>
          <a:endParaRPr lang="en-US"/>
        </a:p>
      </dgm:t>
    </dgm:pt>
    <dgm:pt modelId="{7353176F-FC86-4F72-93E1-C718B78B582A}">
      <dgm:prSet/>
      <dgm:spPr/>
      <dgm:t>
        <a:bodyPr/>
        <a:lstStyle/>
        <a:p>
          <a:pPr>
            <a:lnSpc>
              <a:spcPct val="100000"/>
            </a:lnSpc>
            <a:defRPr cap="all"/>
          </a:pPr>
          <a:r>
            <a:rPr lang="en-US" dirty="0">
              <a:latin typeface="Calibri" pitchFamily="34" charset="0"/>
            </a:rPr>
            <a:t>Focus on autonomy and independence</a:t>
          </a:r>
        </a:p>
      </dgm:t>
    </dgm:pt>
    <dgm:pt modelId="{858AD40D-3F0A-46E3-8C98-AA8AB733E3BA}" type="parTrans" cxnId="{3128C928-DEAA-4815-AE71-278A3E5F860E}">
      <dgm:prSet/>
      <dgm:spPr/>
      <dgm:t>
        <a:bodyPr/>
        <a:lstStyle/>
        <a:p>
          <a:endParaRPr lang="en-US"/>
        </a:p>
      </dgm:t>
    </dgm:pt>
    <dgm:pt modelId="{BB29470A-A9DF-41AB-A748-E33209CCB1A1}" type="sibTrans" cxnId="{3128C928-DEAA-4815-AE71-278A3E5F860E}">
      <dgm:prSet/>
      <dgm:spPr/>
      <dgm:t>
        <a:bodyPr/>
        <a:lstStyle/>
        <a:p>
          <a:pPr>
            <a:lnSpc>
              <a:spcPct val="100000"/>
            </a:lnSpc>
          </a:pPr>
          <a:endParaRPr lang="en-US"/>
        </a:p>
      </dgm:t>
    </dgm:pt>
    <dgm:pt modelId="{59090BC2-DB3C-438F-ACD6-48282D592F3A}">
      <dgm:prSet/>
      <dgm:spPr/>
      <dgm:t>
        <a:bodyPr/>
        <a:lstStyle/>
        <a:p>
          <a:pPr>
            <a:lnSpc>
              <a:spcPct val="100000"/>
            </a:lnSpc>
            <a:defRPr cap="all"/>
          </a:pPr>
          <a:r>
            <a:rPr lang="en-US" dirty="0">
              <a:latin typeface="Calibri" pitchFamily="34" charset="0"/>
            </a:rPr>
            <a:t>Maintain or develop skills further</a:t>
          </a:r>
        </a:p>
      </dgm:t>
    </dgm:pt>
    <dgm:pt modelId="{BFBD1355-5083-4E10-9096-21AE4221BABD}" type="parTrans" cxnId="{5E16479F-27E7-4797-9F7C-A01A9C82395E}">
      <dgm:prSet/>
      <dgm:spPr/>
      <dgm:t>
        <a:bodyPr/>
        <a:lstStyle/>
        <a:p>
          <a:endParaRPr lang="en-US"/>
        </a:p>
      </dgm:t>
    </dgm:pt>
    <dgm:pt modelId="{DDB1DF49-9578-4EC2-8EA9-E13ACDF82B08}" type="sibTrans" cxnId="{5E16479F-27E7-4797-9F7C-A01A9C82395E}">
      <dgm:prSet/>
      <dgm:spPr/>
      <dgm:t>
        <a:bodyPr/>
        <a:lstStyle/>
        <a:p>
          <a:pPr>
            <a:lnSpc>
              <a:spcPct val="100000"/>
            </a:lnSpc>
          </a:pPr>
          <a:endParaRPr lang="en-US"/>
        </a:p>
      </dgm:t>
    </dgm:pt>
    <dgm:pt modelId="{42911734-81D1-454E-97A2-3263926FD824}">
      <dgm:prSet/>
      <dgm:spPr/>
      <dgm:t>
        <a:bodyPr/>
        <a:lstStyle/>
        <a:p>
          <a:pPr>
            <a:lnSpc>
              <a:spcPct val="100000"/>
            </a:lnSpc>
            <a:defRPr cap="all"/>
          </a:pPr>
          <a:r>
            <a:rPr lang="en-US" dirty="0">
              <a:latin typeface="Calibri" pitchFamily="34" charset="0"/>
            </a:rPr>
            <a:t>Expanding </a:t>
          </a:r>
          <a:r>
            <a:rPr lang="en-US" dirty="0" smtClean="0">
              <a:latin typeface="Calibri" pitchFamily="34" charset="0"/>
            </a:rPr>
            <a:t>People’s horizons</a:t>
          </a:r>
          <a:endParaRPr lang="en-US" dirty="0">
            <a:latin typeface="Calibri" pitchFamily="34" charset="0"/>
          </a:endParaRPr>
        </a:p>
      </dgm:t>
    </dgm:pt>
    <dgm:pt modelId="{3E1034FC-8240-44F5-9CDC-749045AF1CF1}" type="parTrans" cxnId="{25836242-EE42-4264-A1B6-2727F7A984DA}">
      <dgm:prSet/>
      <dgm:spPr/>
      <dgm:t>
        <a:bodyPr/>
        <a:lstStyle/>
        <a:p>
          <a:endParaRPr lang="en-US"/>
        </a:p>
      </dgm:t>
    </dgm:pt>
    <dgm:pt modelId="{BCFA6F4E-2678-43B0-BD1E-15673CD2CB11}" type="sibTrans" cxnId="{25836242-EE42-4264-A1B6-2727F7A984DA}">
      <dgm:prSet/>
      <dgm:spPr/>
      <dgm:t>
        <a:bodyPr/>
        <a:lstStyle/>
        <a:p>
          <a:endParaRPr lang="en-US"/>
        </a:p>
      </dgm:t>
    </dgm:pt>
    <dgm:pt modelId="{22AA743C-3D52-409B-952A-3688AB305B1B}" type="pres">
      <dgm:prSet presAssocID="{0EAF39E3-019B-4F06-A03F-1F9CA84A2066}" presName="root" presStyleCnt="0">
        <dgm:presLayoutVars>
          <dgm:dir/>
          <dgm:resizeHandles val="exact"/>
        </dgm:presLayoutVars>
      </dgm:prSet>
      <dgm:spPr/>
      <dgm:t>
        <a:bodyPr/>
        <a:lstStyle/>
        <a:p>
          <a:endParaRPr lang="en-GB"/>
        </a:p>
      </dgm:t>
    </dgm:pt>
    <dgm:pt modelId="{4AC24B69-F600-407D-A4A5-DFC90EFF86AE}" type="pres">
      <dgm:prSet presAssocID="{6A452333-08D5-4085-8AA8-D33430BE29E5}" presName="compNode" presStyleCnt="0"/>
      <dgm:spPr/>
    </dgm:pt>
    <dgm:pt modelId="{A5CBD315-B372-4B2A-8F96-74E202B55FBD}" type="pres">
      <dgm:prSet presAssocID="{6A452333-08D5-4085-8AA8-D33430BE29E5}" presName="iconBgRect" presStyleLbl="bgShp" presStyleIdx="0" presStyleCnt="4"/>
      <dgm:spPr/>
    </dgm:pt>
    <dgm:pt modelId="{6741F6C7-432F-4D26-AA81-29C0F63C1811}" type="pres">
      <dgm:prSet presAssocID="{6A452333-08D5-4085-8AA8-D33430BE29E5}"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a:noFill/>
        </a:ln>
      </dgm:spPr>
      <dgm:t>
        <a:bodyPr/>
        <a:lstStyle/>
        <a:p>
          <a:endParaRPr lang="en-GB"/>
        </a:p>
      </dgm:t>
      <dgm:extLst>
        <a:ext uri="{E40237B7-FDA0-4F09-8148-C483321AD2D9}">
          <dgm14:cNvPr xmlns:dgm14="http://schemas.microsoft.com/office/drawing/2010/diagram" id="0" name="" descr="User"/>
        </a:ext>
      </dgm:extLst>
    </dgm:pt>
    <dgm:pt modelId="{1981E6DB-BE9F-4B35-BB2F-5E7F6EAFB162}" type="pres">
      <dgm:prSet presAssocID="{6A452333-08D5-4085-8AA8-D33430BE29E5}" presName="spaceRect" presStyleCnt="0"/>
      <dgm:spPr/>
    </dgm:pt>
    <dgm:pt modelId="{5FF58AAA-2748-4639-B343-0185E9FBBC6C}" type="pres">
      <dgm:prSet presAssocID="{6A452333-08D5-4085-8AA8-D33430BE29E5}" presName="textRect" presStyleLbl="revTx" presStyleIdx="0" presStyleCnt="4">
        <dgm:presLayoutVars>
          <dgm:chMax val="1"/>
          <dgm:chPref val="1"/>
        </dgm:presLayoutVars>
      </dgm:prSet>
      <dgm:spPr/>
      <dgm:t>
        <a:bodyPr/>
        <a:lstStyle/>
        <a:p>
          <a:endParaRPr lang="en-GB"/>
        </a:p>
      </dgm:t>
    </dgm:pt>
    <dgm:pt modelId="{12AC601E-155B-4AE6-A660-35AC3DCDB986}" type="pres">
      <dgm:prSet presAssocID="{32FC4C0D-8BE2-4490-8D60-3D46F126C86A}" presName="sibTrans" presStyleCnt="0"/>
      <dgm:spPr/>
    </dgm:pt>
    <dgm:pt modelId="{82D8336F-13AC-4752-8A17-D377D3EAD3CA}" type="pres">
      <dgm:prSet presAssocID="{7353176F-FC86-4F72-93E1-C718B78B582A}" presName="compNode" presStyleCnt="0"/>
      <dgm:spPr/>
    </dgm:pt>
    <dgm:pt modelId="{2388EC63-C0E7-4449-855E-BBEE160222E0}" type="pres">
      <dgm:prSet presAssocID="{7353176F-FC86-4F72-93E1-C718B78B582A}" presName="iconBgRect" presStyleLbl="bgShp" presStyleIdx="1" presStyleCnt="4"/>
      <dgm:spPr/>
    </dgm:pt>
    <dgm:pt modelId="{7CCE7AE0-174B-4DEF-A2A7-46881352AEE5}" type="pres">
      <dgm:prSet presAssocID="{7353176F-FC86-4F72-93E1-C718B78B582A}"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a:noFill/>
        </a:ln>
      </dgm:spPr>
      <dgm:t>
        <a:bodyPr/>
        <a:lstStyle/>
        <a:p>
          <a:endParaRPr lang="en-GB"/>
        </a:p>
      </dgm:t>
      <dgm:extLst>
        <a:ext uri="{E40237B7-FDA0-4F09-8148-C483321AD2D9}">
          <dgm14:cNvPr xmlns:dgm14="http://schemas.microsoft.com/office/drawing/2010/diagram" id="0" name="" descr="Scales of Justice"/>
        </a:ext>
      </dgm:extLst>
    </dgm:pt>
    <dgm:pt modelId="{F3467803-2118-4312-87E8-72E958E00F14}" type="pres">
      <dgm:prSet presAssocID="{7353176F-FC86-4F72-93E1-C718B78B582A}" presName="spaceRect" presStyleCnt="0"/>
      <dgm:spPr/>
    </dgm:pt>
    <dgm:pt modelId="{6D708DB1-8606-429F-8E10-A6C5C824E91D}" type="pres">
      <dgm:prSet presAssocID="{7353176F-FC86-4F72-93E1-C718B78B582A}" presName="textRect" presStyleLbl="revTx" presStyleIdx="1" presStyleCnt="4">
        <dgm:presLayoutVars>
          <dgm:chMax val="1"/>
          <dgm:chPref val="1"/>
        </dgm:presLayoutVars>
      </dgm:prSet>
      <dgm:spPr/>
      <dgm:t>
        <a:bodyPr/>
        <a:lstStyle/>
        <a:p>
          <a:endParaRPr lang="en-GB"/>
        </a:p>
      </dgm:t>
    </dgm:pt>
    <dgm:pt modelId="{48AE7518-B53A-4F12-976D-0ECDC4907EBB}" type="pres">
      <dgm:prSet presAssocID="{BB29470A-A9DF-41AB-A748-E33209CCB1A1}" presName="sibTrans" presStyleCnt="0"/>
      <dgm:spPr/>
    </dgm:pt>
    <dgm:pt modelId="{3700518B-9B59-42EE-B0F4-9A12C77203FA}" type="pres">
      <dgm:prSet presAssocID="{59090BC2-DB3C-438F-ACD6-48282D592F3A}" presName="compNode" presStyleCnt="0"/>
      <dgm:spPr/>
    </dgm:pt>
    <dgm:pt modelId="{C6740966-6156-4BAE-B0ED-B9F5EBDBF345}" type="pres">
      <dgm:prSet presAssocID="{59090BC2-DB3C-438F-ACD6-48282D592F3A}" presName="iconBgRect" presStyleLbl="bgShp" presStyleIdx="2" presStyleCnt="4"/>
      <dgm:spPr/>
    </dgm:pt>
    <dgm:pt modelId="{C5E259C0-AE53-40D7-A275-1D9213168701}" type="pres">
      <dgm:prSet presAssocID="{59090BC2-DB3C-438F-ACD6-48282D592F3A}"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a:noFill/>
        </a:ln>
      </dgm:spPr>
      <dgm:t>
        <a:bodyPr/>
        <a:lstStyle/>
        <a:p>
          <a:endParaRPr lang="en-GB"/>
        </a:p>
      </dgm:t>
      <dgm:extLst>
        <a:ext uri="{E40237B7-FDA0-4F09-8148-C483321AD2D9}">
          <dgm14:cNvPr xmlns:dgm14="http://schemas.microsoft.com/office/drawing/2010/diagram" id="0" name="" descr="Puzzle"/>
        </a:ext>
      </dgm:extLst>
    </dgm:pt>
    <dgm:pt modelId="{33020F63-D44F-4EDC-B1FD-8C21FF88761D}" type="pres">
      <dgm:prSet presAssocID="{59090BC2-DB3C-438F-ACD6-48282D592F3A}" presName="spaceRect" presStyleCnt="0"/>
      <dgm:spPr/>
    </dgm:pt>
    <dgm:pt modelId="{25015D9B-9CD8-4D20-89A8-7E6EE83A6F05}" type="pres">
      <dgm:prSet presAssocID="{59090BC2-DB3C-438F-ACD6-48282D592F3A}" presName="textRect" presStyleLbl="revTx" presStyleIdx="2" presStyleCnt="4">
        <dgm:presLayoutVars>
          <dgm:chMax val="1"/>
          <dgm:chPref val="1"/>
        </dgm:presLayoutVars>
      </dgm:prSet>
      <dgm:spPr/>
      <dgm:t>
        <a:bodyPr/>
        <a:lstStyle/>
        <a:p>
          <a:endParaRPr lang="en-GB"/>
        </a:p>
      </dgm:t>
    </dgm:pt>
    <dgm:pt modelId="{9D84A692-0B0D-47A4-9B9C-F3E4C3117D5A}" type="pres">
      <dgm:prSet presAssocID="{DDB1DF49-9578-4EC2-8EA9-E13ACDF82B08}" presName="sibTrans" presStyleCnt="0"/>
      <dgm:spPr/>
    </dgm:pt>
    <dgm:pt modelId="{0DAA1604-01F4-4206-B4AA-AF75898DA2AE}" type="pres">
      <dgm:prSet presAssocID="{42911734-81D1-454E-97A2-3263926FD824}" presName="compNode" presStyleCnt="0"/>
      <dgm:spPr/>
    </dgm:pt>
    <dgm:pt modelId="{7E1A2586-A7B5-4330-9670-AB14A21F7F7C}" type="pres">
      <dgm:prSet presAssocID="{42911734-81D1-454E-97A2-3263926FD824}" presName="iconBgRect" presStyleLbl="bgShp" presStyleIdx="3" presStyleCnt="4"/>
      <dgm:spPr/>
    </dgm:pt>
    <dgm:pt modelId="{CCE4BCF9-CC09-4506-AA56-286748604FFC}" type="pres">
      <dgm:prSet presAssocID="{42911734-81D1-454E-97A2-3263926FD824}"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a:noFill/>
        </a:ln>
      </dgm:spPr>
      <dgm:t>
        <a:bodyPr/>
        <a:lstStyle/>
        <a:p>
          <a:endParaRPr lang="en-GB"/>
        </a:p>
      </dgm:t>
      <dgm:extLst>
        <a:ext uri="{E40237B7-FDA0-4F09-8148-C483321AD2D9}">
          <dgm14:cNvPr xmlns:dgm14="http://schemas.microsoft.com/office/drawing/2010/diagram" id="0" name="" descr="Earth Globe Americas"/>
        </a:ext>
      </dgm:extLst>
    </dgm:pt>
    <dgm:pt modelId="{36FA2CC1-E17A-4D93-B64D-3667A1FFA4CD}" type="pres">
      <dgm:prSet presAssocID="{42911734-81D1-454E-97A2-3263926FD824}" presName="spaceRect" presStyleCnt="0"/>
      <dgm:spPr/>
    </dgm:pt>
    <dgm:pt modelId="{16563BBA-25C9-48B4-8F60-8AE47EB87812}" type="pres">
      <dgm:prSet presAssocID="{42911734-81D1-454E-97A2-3263926FD824}" presName="textRect" presStyleLbl="revTx" presStyleIdx="3" presStyleCnt="4">
        <dgm:presLayoutVars>
          <dgm:chMax val="1"/>
          <dgm:chPref val="1"/>
        </dgm:presLayoutVars>
      </dgm:prSet>
      <dgm:spPr/>
      <dgm:t>
        <a:bodyPr/>
        <a:lstStyle/>
        <a:p>
          <a:endParaRPr lang="en-GB"/>
        </a:p>
      </dgm:t>
    </dgm:pt>
  </dgm:ptLst>
  <dgm:cxnLst>
    <dgm:cxn modelId="{EB69D906-8667-4F45-A071-C37FD56BB2B0}" type="presOf" srcId="{6A452333-08D5-4085-8AA8-D33430BE29E5}" destId="{5FF58AAA-2748-4639-B343-0185E9FBBC6C}" srcOrd="0" destOrd="0" presId="urn:microsoft.com/office/officeart/2018/5/layout/IconCircleLabelList"/>
    <dgm:cxn modelId="{3128C928-DEAA-4815-AE71-278A3E5F860E}" srcId="{0EAF39E3-019B-4F06-A03F-1F9CA84A2066}" destId="{7353176F-FC86-4F72-93E1-C718B78B582A}" srcOrd="1" destOrd="0" parTransId="{858AD40D-3F0A-46E3-8C98-AA8AB733E3BA}" sibTransId="{BB29470A-A9DF-41AB-A748-E33209CCB1A1}"/>
    <dgm:cxn modelId="{25836242-EE42-4264-A1B6-2727F7A984DA}" srcId="{0EAF39E3-019B-4F06-A03F-1F9CA84A2066}" destId="{42911734-81D1-454E-97A2-3263926FD824}" srcOrd="3" destOrd="0" parTransId="{3E1034FC-8240-44F5-9CDC-749045AF1CF1}" sibTransId="{BCFA6F4E-2678-43B0-BD1E-15673CD2CB11}"/>
    <dgm:cxn modelId="{4CFA2221-6C7E-4AD3-9775-88A1A399722F}" type="presOf" srcId="{59090BC2-DB3C-438F-ACD6-48282D592F3A}" destId="{25015D9B-9CD8-4D20-89A8-7E6EE83A6F05}" srcOrd="0" destOrd="0" presId="urn:microsoft.com/office/officeart/2018/5/layout/IconCircleLabelList"/>
    <dgm:cxn modelId="{67208246-5154-4868-A3BF-0269EB41E8FC}" srcId="{0EAF39E3-019B-4F06-A03F-1F9CA84A2066}" destId="{6A452333-08D5-4085-8AA8-D33430BE29E5}" srcOrd="0" destOrd="0" parTransId="{C4CCC103-1843-49F5-B4AA-AE6D89A9A926}" sibTransId="{32FC4C0D-8BE2-4490-8D60-3D46F126C86A}"/>
    <dgm:cxn modelId="{A876C24A-CEB2-45C7-AED0-71883152E3BA}" type="presOf" srcId="{0EAF39E3-019B-4F06-A03F-1F9CA84A2066}" destId="{22AA743C-3D52-409B-952A-3688AB305B1B}" srcOrd="0" destOrd="0" presId="urn:microsoft.com/office/officeart/2018/5/layout/IconCircleLabelList"/>
    <dgm:cxn modelId="{A6A0E5BE-F136-4B17-915E-CAEF40FBA673}" type="presOf" srcId="{42911734-81D1-454E-97A2-3263926FD824}" destId="{16563BBA-25C9-48B4-8F60-8AE47EB87812}" srcOrd="0" destOrd="0" presId="urn:microsoft.com/office/officeart/2018/5/layout/IconCircleLabelList"/>
    <dgm:cxn modelId="{42D8EE07-871D-4ABA-BBEC-3C70549EDF26}" type="presOf" srcId="{7353176F-FC86-4F72-93E1-C718B78B582A}" destId="{6D708DB1-8606-429F-8E10-A6C5C824E91D}" srcOrd="0" destOrd="0" presId="urn:microsoft.com/office/officeart/2018/5/layout/IconCircleLabelList"/>
    <dgm:cxn modelId="{5E16479F-27E7-4797-9F7C-A01A9C82395E}" srcId="{0EAF39E3-019B-4F06-A03F-1F9CA84A2066}" destId="{59090BC2-DB3C-438F-ACD6-48282D592F3A}" srcOrd="2" destOrd="0" parTransId="{BFBD1355-5083-4E10-9096-21AE4221BABD}" sibTransId="{DDB1DF49-9578-4EC2-8EA9-E13ACDF82B08}"/>
    <dgm:cxn modelId="{E149AB40-87D8-4884-8B8D-576DC2C21D1C}" type="presParOf" srcId="{22AA743C-3D52-409B-952A-3688AB305B1B}" destId="{4AC24B69-F600-407D-A4A5-DFC90EFF86AE}" srcOrd="0" destOrd="0" presId="urn:microsoft.com/office/officeart/2018/5/layout/IconCircleLabelList"/>
    <dgm:cxn modelId="{BFCCC6D0-B5FC-45BD-8CC1-E1B4C43718D1}" type="presParOf" srcId="{4AC24B69-F600-407D-A4A5-DFC90EFF86AE}" destId="{A5CBD315-B372-4B2A-8F96-74E202B55FBD}" srcOrd="0" destOrd="0" presId="urn:microsoft.com/office/officeart/2018/5/layout/IconCircleLabelList"/>
    <dgm:cxn modelId="{F1921CF6-0DB2-4C01-A7D8-21D74E419395}" type="presParOf" srcId="{4AC24B69-F600-407D-A4A5-DFC90EFF86AE}" destId="{6741F6C7-432F-4D26-AA81-29C0F63C1811}" srcOrd="1" destOrd="0" presId="urn:microsoft.com/office/officeart/2018/5/layout/IconCircleLabelList"/>
    <dgm:cxn modelId="{F679A4EC-F389-4270-8986-96400399A89B}" type="presParOf" srcId="{4AC24B69-F600-407D-A4A5-DFC90EFF86AE}" destId="{1981E6DB-BE9F-4B35-BB2F-5E7F6EAFB162}" srcOrd="2" destOrd="0" presId="urn:microsoft.com/office/officeart/2018/5/layout/IconCircleLabelList"/>
    <dgm:cxn modelId="{2DE06FF3-0917-4208-B418-174BEA7AF7BB}" type="presParOf" srcId="{4AC24B69-F600-407D-A4A5-DFC90EFF86AE}" destId="{5FF58AAA-2748-4639-B343-0185E9FBBC6C}" srcOrd="3" destOrd="0" presId="urn:microsoft.com/office/officeart/2018/5/layout/IconCircleLabelList"/>
    <dgm:cxn modelId="{4795B02B-E86C-4A82-ABA8-91046582B8A5}" type="presParOf" srcId="{22AA743C-3D52-409B-952A-3688AB305B1B}" destId="{12AC601E-155B-4AE6-A660-35AC3DCDB986}" srcOrd="1" destOrd="0" presId="urn:microsoft.com/office/officeart/2018/5/layout/IconCircleLabelList"/>
    <dgm:cxn modelId="{B9611420-4686-4B0F-9F70-B02128D8114B}" type="presParOf" srcId="{22AA743C-3D52-409B-952A-3688AB305B1B}" destId="{82D8336F-13AC-4752-8A17-D377D3EAD3CA}" srcOrd="2" destOrd="0" presId="urn:microsoft.com/office/officeart/2018/5/layout/IconCircleLabelList"/>
    <dgm:cxn modelId="{4D803A17-0E1D-4D00-BC75-17EEE4726618}" type="presParOf" srcId="{82D8336F-13AC-4752-8A17-D377D3EAD3CA}" destId="{2388EC63-C0E7-4449-855E-BBEE160222E0}" srcOrd="0" destOrd="0" presId="urn:microsoft.com/office/officeart/2018/5/layout/IconCircleLabelList"/>
    <dgm:cxn modelId="{00D49037-C975-47C0-83C5-D3C966235A96}" type="presParOf" srcId="{82D8336F-13AC-4752-8A17-D377D3EAD3CA}" destId="{7CCE7AE0-174B-4DEF-A2A7-46881352AEE5}" srcOrd="1" destOrd="0" presId="urn:microsoft.com/office/officeart/2018/5/layout/IconCircleLabelList"/>
    <dgm:cxn modelId="{45325574-FAA7-4911-B9F5-70ECAA4B31F1}" type="presParOf" srcId="{82D8336F-13AC-4752-8A17-D377D3EAD3CA}" destId="{F3467803-2118-4312-87E8-72E958E00F14}" srcOrd="2" destOrd="0" presId="urn:microsoft.com/office/officeart/2018/5/layout/IconCircleLabelList"/>
    <dgm:cxn modelId="{558FD8CF-3ABC-4DBA-A032-08570E527411}" type="presParOf" srcId="{82D8336F-13AC-4752-8A17-D377D3EAD3CA}" destId="{6D708DB1-8606-429F-8E10-A6C5C824E91D}" srcOrd="3" destOrd="0" presId="urn:microsoft.com/office/officeart/2018/5/layout/IconCircleLabelList"/>
    <dgm:cxn modelId="{4166859F-416C-4A5C-BDFF-28F1532FDD44}" type="presParOf" srcId="{22AA743C-3D52-409B-952A-3688AB305B1B}" destId="{48AE7518-B53A-4F12-976D-0ECDC4907EBB}" srcOrd="3" destOrd="0" presId="urn:microsoft.com/office/officeart/2018/5/layout/IconCircleLabelList"/>
    <dgm:cxn modelId="{D046160B-B39F-48F1-A67F-AA8679CC2CB9}" type="presParOf" srcId="{22AA743C-3D52-409B-952A-3688AB305B1B}" destId="{3700518B-9B59-42EE-B0F4-9A12C77203FA}" srcOrd="4" destOrd="0" presId="urn:microsoft.com/office/officeart/2018/5/layout/IconCircleLabelList"/>
    <dgm:cxn modelId="{338E8D88-FDBB-44FF-88EF-B08019619C08}" type="presParOf" srcId="{3700518B-9B59-42EE-B0F4-9A12C77203FA}" destId="{C6740966-6156-4BAE-B0ED-B9F5EBDBF345}" srcOrd="0" destOrd="0" presId="urn:microsoft.com/office/officeart/2018/5/layout/IconCircleLabelList"/>
    <dgm:cxn modelId="{5EC68F1C-9767-4577-B638-5A59ABFD1503}" type="presParOf" srcId="{3700518B-9B59-42EE-B0F4-9A12C77203FA}" destId="{C5E259C0-AE53-40D7-A275-1D9213168701}" srcOrd="1" destOrd="0" presId="urn:microsoft.com/office/officeart/2018/5/layout/IconCircleLabelList"/>
    <dgm:cxn modelId="{6BD62B9E-24EF-4689-8BE3-B4CE14246876}" type="presParOf" srcId="{3700518B-9B59-42EE-B0F4-9A12C77203FA}" destId="{33020F63-D44F-4EDC-B1FD-8C21FF88761D}" srcOrd="2" destOrd="0" presId="urn:microsoft.com/office/officeart/2018/5/layout/IconCircleLabelList"/>
    <dgm:cxn modelId="{5EC76260-B4D5-4290-AF29-04210CE5CA2D}" type="presParOf" srcId="{3700518B-9B59-42EE-B0F4-9A12C77203FA}" destId="{25015D9B-9CD8-4D20-89A8-7E6EE83A6F05}" srcOrd="3" destOrd="0" presId="urn:microsoft.com/office/officeart/2018/5/layout/IconCircleLabelList"/>
    <dgm:cxn modelId="{7E5B60CC-0808-43B1-B2CD-596CB3B7341D}" type="presParOf" srcId="{22AA743C-3D52-409B-952A-3688AB305B1B}" destId="{9D84A692-0B0D-47A4-9B9C-F3E4C3117D5A}" srcOrd="5" destOrd="0" presId="urn:microsoft.com/office/officeart/2018/5/layout/IconCircleLabelList"/>
    <dgm:cxn modelId="{96DB8274-1AA1-4D9A-98B2-9C758811698E}" type="presParOf" srcId="{22AA743C-3D52-409B-952A-3688AB305B1B}" destId="{0DAA1604-01F4-4206-B4AA-AF75898DA2AE}" srcOrd="6" destOrd="0" presId="urn:microsoft.com/office/officeart/2018/5/layout/IconCircleLabelList"/>
    <dgm:cxn modelId="{92745D7F-2C58-437B-BFD7-123789B853C3}" type="presParOf" srcId="{0DAA1604-01F4-4206-B4AA-AF75898DA2AE}" destId="{7E1A2586-A7B5-4330-9670-AB14A21F7F7C}" srcOrd="0" destOrd="0" presId="urn:microsoft.com/office/officeart/2018/5/layout/IconCircleLabelList"/>
    <dgm:cxn modelId="{CEF0643C-EDDF-43D0-BE0F-803D30C47AEC}" type="presParOf" srcId="{0DAA1604-01F4-4206-B4AA-AF75898DA2AE}" destId="{CCE4BCF9-CC09-4506-AA56-286748604FFC}" srcOrd="1" destOrd="0" presId="urn:microsoft.com/office/officeart/2018/5/layout/IconCircleLabelList"/>
    <dgm:cxn modelId="{4ACBA3A3-88FD-42E5-8E97-208812CB4BFC}" type="presParOf" srcId="{0DAA1604-01F4-4206-B4AA-AF75898DA2AE}" destId="{36FA2CC1-E17A-4D93-B64D-3667A1FFA4CD}" srcOrd="2" destOrd="0" presId="urn:microsoft.com/office/officeart/2018/5/layout/IconCircleLabelList"/>
    <dgm:cxn modelId="{E4E04A8D-E99C-4FB5-B23F-7EFD9C69095C}" type="presParOf" srcId="{0DAA1604-01F4-4206-B4AA-AF75898DA2AE}" destId="{16563BBA-25C9-48B4-8F60-8AE47EB87812}"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7B0089-67D2-4F7D-9E9F-F31FF3B4C8B8}" type="doc">
      <dgm:prSet loTypeId="urn:microsoft.com/office/officeart/2005/8/layout/cycle6" loCatId="cycle" qsTypeId="urn:microsoft.com/office/officeart/2005/8/quickstyle/simple1" qsCatId="simple" csTypeId="urn:microsoft.com/office/officeart/2005/8/colors/accent1_2" csCatId="accent1" phldr="1"/>
      <dgm:spPr/>
      <dgm:t>
        <a:bodyPr/>
        <a:lstStyle/>
        <a:p>
          <a:endParaRPr lang="en-GB"/>
        </a:p>
      </dgm:t>
    </dgm:pt>
    <dgm:pt modelId="{90902FBB-157E-4BEC-AA6A-1C83F99E46C6}">
      <dgm:prSet phldrT="[Text]" custT="1"/>
      <dgm:spPr>
        <a:solidFill>
          <a:schemeClr val="tx2"/>
        </a:solidFill>
      </dgm:spPr>
      <dgm:t>
        <a:bodyPr/>
        <a:lstStyle/>
        <a:p>
          <a:r>
            <a:rPr lang="en-GB" sz="1600" b="1" dirty="0" smtClean="0">
              <a:solidFill>
                <a:schemeClr val="bg1"/>
              </a:solidFill>
            </a:rPr>
            <a:t>History</a:t>
          </a:r>
          <a:endParaRPr lang="en-GB" sz="1600" b="1" dirty="0">
            <a:solidFill>
              <a:schemeClr val="bg1"/>
            </a:solidFill>
          </a:endParaRPr>
        </a:p>
      </dgm:t>
    </dgm:pt>
    <dgm:pt modelId="{90A4CFAC-3CBA-4770-9FD6-2FEBC1CA8B0B}" type="parTrans" cxnId="{53B9B996-FD5D-4DC2-A66D-DC3EEA94B2AD}">
      <dgm:prSet/>
      <dgm:spPr/>
      <dgm:t>
        <a:bodyPr/>
        <a:lstStyle/>
        <a:p>
          <a:endParaRPr lang="en-GB"/>
        </a:p>
      </dgm:t>
    </dgm:pt>
    <dgm:pt modelId="{C823F2A2-CF77-439A-BE78-1B6951564295}" type="sibTrans" cxnId="{53B9B996-FD5D-4DC2-A66D-DC3EEA94B2AD}">
      <dgm:prSet/>
      <dgm:spPr/>
      <dgm:t>
        <a:bodyPr/>
        <a:lstStyle/>
        <a:p>
          <a:endParaRPr lang="en-GB" dirty="0"/>
        </a:p>
      </dgm:t>
    </dgm:pt>
    <dgm:pt modelId="{36DD40EA-B352-4A64-9CCA-A3610265F3D9}">
      <dgm:prSet phldrT="[Text]" custT="1"/>
      <dgm:spPr>
        <a:solidFill>
          <a:schemeClr val="tx2"/>
        </a:solidFill>
      </dgm:spPr>
      <dgm:t>
        <a:bodyPr/>
        <a:lstStyle/>
        <a:p>
          <a:r>
            <a:rPr lang="en-GB" sz="1600" b="1" dirty="0" smtClean="0">
              <a:solidFill>
                <a:schemeClr val="bg1"/>
              </a:solidFill>
            </a:rPr>
            <a:t>Diagnosis – cognitive ability</a:t>
          </a:r>
          <a:endParaRPr lang="en-GB" sz="1600" b="1" dirty="0">
            <a:solidFill>
              <a:schemeClr val="bg1"/>
            </a:solidFill>
          </a:endParaRPr>
        </a:p>
      </dgm:t>
    </dgm:pt>
    <dgm:pt modelId="{F5C3740D-0820-4138-9413-6E6E3A608956}" type="parTrans" cxnId="{1364671A-EEEC-4E14-B78F-6B4DEF58D9E7}">
      <dgm:prSet/>
      <dgm:spPr/>
      <dgm:t>
        <a:bodyPr/>
        <a:lstStyle/>
        <a:p>
          <a:endParaRPr lang="en-GB"/>
        </a:p>
      </dgm:t>
    </dgm:pt>
    <dgm:pt modelId="{D2B81720-3881-4C4B-AB83-376F975FF395}" type="sibTrans" cxnId="{1364671A-EEEC-4E14-B78F-6B4DEF58D9E7}">
      <dgm:prSet/>
      <dgm:spPr/>
      <dgm:t>
        <a:bodyPr/>
        <a:lstStyle/>
        <a:p>
          <a:endParaRPr lang="en-GB" dirty="0"/>
        </a:p>
      </dgm:t>
    </dgm:pt>
    <dgm:pt modelId="{379C22A5-3493-4E3C-8975-01FD6DC0D3A6}">
      <dgm:prSet phldrT="[Text]" custT="1"/>
      <dgm:spPr>
        <a:solidFill>
          <a:schemeClr val="tx2"/>
        </a:solidFill>
      </dgm:spPr>
      <dgm:t>
        <a:bodyPr/>
        <a:lstStyle/>
        <a:p>
          <a:r>
            <a:rPr lang="en-GB" sz="1600" b="1" dirty="0" smtClean="0">
              <a:solidFill>
                <a:schemeClr val="bg1"/>
              </a:solidFill>
            </a:rPr>
            <a:t>Lifestyle Diversity</a:t>
          </a:r>
          <a:endParaRPr lang="en-GB" sz="1600" b="1" dirty="0">
            <a:solidFill>
              <a:schemeClr val="bg1"/>
            </a:solidFill>
          </a:endParaRPr>
        </a:p>
      </dgm:t>
    </dgm:pt>
    <dgm:pt modelId="{462184F4-DC0D-4987-BC66-AB16093DD77D}" type="parTrans" cxnId="{DB87DBEB-14E7-4986-BF21-E0C1F7B50412}">
      <dgm:prSet/>
      <dgm:spPr/>
      <dgm:t>
        <a:bodyPr/>
        <a:lstStyle/>
        <a:p>
          <a:endParaRPr lang="en-GB"/>
        </a:p>
      </dgm:t>
    </dgm:pt>
    <dgm:pt modelId="{4CF56475-444F-4D4A-A15C-DF7611BF90D3}" type="sibTrans" cxnId="{DB87DBEB-14E7-4986-BF21-E0C1F7B50412}">
      <dgm:prSet/>
      <dgm:spPr/>
      <dgm:t>
        <a:bodyPr/>
        <a:lstStyle/>
        <a:p>
          <a:endParaRPr lang="en-GB" dirty="0"/>
        </a:p>
      </dgm:t>
    </dgm:pt>
    <dgm:pt modelId="{1F6E98AD-D3D0-4DF5-9DA9-9BBCEBC34638}">
      <dgm:prSet phldrT="[Text]" custT="1"/>
      <dgm:spPr>
        <a:solidFill>
          <a:schemeClr val="tx2"/>
        </a:solidFill>
      </dgm:spPr>
      <dgm:t>
        <a:bodyPr/>
        <a:lstStyle/>
        <a:p>
          <a:r>
            <a:rPr lang="en-GB" sz="1600" b="1" dirty="0" smtClean="0">
              <a:solidFill>
                <a:schemeClr val="bg1"/>
              </a:solidFill>
            </a:rPr>
            <a:t>Memory</a:t>
          </a:r>
          <a:endParaRPr lang="en-GB" sz="1600" b="1" dirty="0">
            <a:solidFill>
              <a:schemeClr val="bg1"/>
            </a:solidFill>
          </a:endParaRPr>
        </a:p>
      </dgm:t>
    </dgm:pt>
    <dgm:pt modelId="{C1F820B9-E3F7-4470-85C8-AFCD7FD7E026}" type="parTrans" cxnId="{DC604268-277B-4A47-B8A8-D9B7F616C5D5}">
      <dgm:prSet/>
      <dgm:spPr/>
      <dgm:t>
        <a:bodyPr/>
        <a:lstStyle/>
        <a:p>
          <a:endParaRPr lang="en-GB"/>
        </a:p>
      </dgm:t>
    </dgm:pt>
    <dgm:pt modelId="{DD1064FD-EDD4-4753-8F6A-881764509EE5}" type="sibTrans" cxnId="{DC604268-277B-4A47-B8A8-D9B7F616C5D5}">
      <dgm:prSet/>
      <dgm:spPr/>
      <dgm:t>
        <a:bodyPr/>
        <a:lstStyle/>
        <a:p>
          <a:endParaRPr lang="en-GB" dirty="0"/>
        </a:p>
      </dgm:t>
    </dgm:pt>
    <dgm:pt modelId="{AAD3FE82-24C6-492D-86F4-99EEF19ADA77}">
      <dgm:prSet phldrT="[Text]" custT="1"/>
      <dgm:spPr>
        <a:solidFill>
          <a:schemeClr val="tx2"/>
        </a:solidFill>
      </dgm:spPr>
      <dgm:t>
        <a:bodyPr/>
        <a:lstStyle/>
        <a:p>
          <a:r>
            <a:rPr lang="en-GB" sz="1600" b="1" dirty="0" smtClean="0">
              <a:solidFill>
                <a:schemeClr val="bg1"/>
              </a:solidFill>
            </a:rPr>
            <a:t>Assessment</a:t>
          </a:r>
          <a:endParaRPr lang="en-GB" sz="1600" b="1" dirty="0">
            <a:solidFill>
              <a:schemeClr val="bg1"/>
            </a:solidFill>
          </a:endParaRPr>
        </a:p>
      </dgm:t>
    </dgm:pt>
    <dgm:pt modelId="{70526F59-8228-4FAC-A3EB-0E6F6C934DC7}" type="parTrans" cxnId="{FA50ADA4-025B-430F-8EA4-CD7E9A681DD6}">
      <dgm:prSet/>
      <dgm:spPr/>
      <dgm:t>
        <a:bodyPr/>
        <a:lstStyle/>
        <a:p>
          <a:endParaRPr lang="en-GB"/>
        </a:p>
      </dgm:t>
    </dgm:pt>
    <dgm:pt modelId="{6EEC9D12-F484-4968-8CE8-C8C29A9EE4CC}" type="sibTrans" cxnId="{FA50ADA4-025B-430F-8EA4-CD7E9A681DD6}">
      <dgm:prSet/>
      <dgm:spPr/>
      <dgm:t>
        <a:bodyPr/>
        <a:lstStyle/>
        <a:p>
          <a:endParaRPr lang="en-GB" dirty="0"/>
        </a:p>
      </dgm:t>
    </dgm:pt>
    <dgm:pt modelId="{79DCFC31-713C-42DE-A911-A7D122EBC2AA}">
      <dgm:prSet phldrT="[Text]" custT="1"/>
      <dgm:spPr>
        <a:solidFill>
          <a:schemeClr val="tx2"/>
        </a:solidFill>
      </dgm:spPr>
      <dgm:t>
        <a:bodyPr/>
        <a:lstStyle/>
        <a:p>
          <a:r>
            <a:rPr lang="en-GB" sz="1600" b="1" dirty="0" smtClean="0">
              <a:solidFill>
                <a:schemeClr val="bg1"/>
              </a:solidFill>
            </a:rPr>
            <a:t>Behaviours of unmet needs</a:t>
          </a:r>
          <a:endParaRPr lang="en-GB" sz="1600" b="1" dirty="0">
            <a:solidFill>
              <a:schemeClr val="bg1"/>
            </a:solidFill>
          </a:endParaRPr>
        </a:p>
      </dgm:t>
    </dgm:pt>
    <dgm:pt modelId="{BFDB6B0B-AEA8-42F2-ACFE-A58B1DE687C8}" type="parTrans" cxnId="{E20A8AC6-8AF5-4040-BD50-A2DF87ED9DEB}">
      <dgm:prSet/>
      <dgm:spPr/>
      <dgm:t>
        <a:bodyPr/>
        <a:lstStyle/>
        <a:p>
          <a:endParaRPr lang="en-GB"/>
        </a:p>
      </dgm:t>
    </dgm:pt>
    <dgm:pt modelId="{14EF759F-CE9F-41F5-AE47-C4EDB997C0B5}" type="sibTrans" cxnId="{E20A8AC6-8AF5-4040-BD50-A2DF87ED9DEB}">
      <dgm:prSet/>
      <dgm:spPr/>
      <dgm:t>
        <a:bodyPr/>
        <a:lstStyle/>
        <a:p>
          <a:endParaRPr lang="en-GB" dirty="0"/>
        </a:p>
      </dgm:t>
    </dgm:pt>
    <dgm:pt modelId="{2D7C38BD-CECB-418B-B188-2763B7AC1F4A}">
      <dgm:prSet phldrT="[Text]" custT="1"/>
      <dgm:spPr>
        <a:solidFill>
          <a:schemeClr val="tx2"/>
        </a:solidFill>
      </dgm:spPr>
      <dgm:t>
        <a:bodyPr/>
        <a:lstStyle/>
        <a:p>
          <a:r>
            <a:rPr lang="en-GB" sz="1600" b="1" dirty="0" smtClean="0">
              <a:solidFill>
                <a:schemeClr val="bg1"/>
              </a:solidFill>
            </a:rPr>
            <a:t>Culture</a:t>
          </a:r>
          <a:endParaRPr lang="en-GB" sz="1600" b="1" dirty="0">
            <a:solidFill>
              <a:schemeClr val="bg1"/>
            </a:solidFill>
          </a:endParaRPr>
        </a:p>
      </dgm:t>
    </dgm:pt>
    <dgm:pt modelId="{578F5A8A-FB4C-4D94-B04E-0A6245914F34}" type="parTrans" cxnId="{76348519-9EAD-4F2D-8823-A9636B01737E}">
      <dgm:prSet/>
      <dgm:spPr/>
      <dgm:t>
        <a:bodyPr/>
        <a:lstStyle/>
        <a:p>
          <a:endParaRPr lang="en-GB"/>
        </a:p>
      </dgm:t>
    </dgm:pt>
    <dgm:pt modelId="{125623EC-BD39-489D-ADB1-DE3F1C028928}" type="sibTrans" cxnId="{76348519-9EAD-4F2D-8823-A9636B01737E}">
      <dgm:prSet/>
      <dgm:spPr/>
      <dgm:t>
        <a:bodyPr/>
        <a:lstStyle/>
        <a:p>
          <a:endParaRPr lang="en-GB" dirty="0"/>
        </a:p>
      </dgm:t>
    </dgm:pt>
    <dgm:pt modelId="{D71AB426-7EB1-4E5C-A500-639815F13B1F}" type="pres">
      <dgm:prSet presAssocID="{2A7B0089-67D2-4F7D-9E9F-F31FF3B4C8B8}" presName="cycle" presStyleCnt="0">
        <dgm:presLayoutVars>
          <dgm:dir/>
          <dgm:resizeHandles val="exact"/>
        </dgm:presLayoutVars>
      </dgm:prSet>
      <dgm:spPr/>
      <dgm:t>
        <a:bodyPr/>
        <a:lstStyle/>
        <a:p>
          <a:endParaRPr lang="en-GB"/>
        </a:p>
      </dgm:t>
    </dgm:pt>
    <dgm:pt modelId="{7775D54E-C462-47A3-A541-ED84134A23A1}" type="pres">
      <dgm:prSet presAssocID="{90902FBB-157E-4BEC-AA6A-1C83F99E46C6}" presName="node" presStyleLbl="node1" presStyleIdx="0" presStyleCnt="7" custScaleX="123535" custScaleY="104140">
        <dgm:presLayoutVars>
          <dgm:bulletEnabled val="1"/>
        </dgm:presLayoutVars>
      </dgm:prSet>
      <dgm:spPr/>
      <dgm:t>
        <a:bodyPr/>
        <a:lstStyle/>
        <a:p>
          <a:endParaRPr lang="en-GB"/>
        </a:p>
      </dgm:t>
    </dgm:pt>
    <dgm:pt modelId="{ECEEFD01-6EC3-4DD5-B9F4-802D59665EF7}" type="pres">
      <dgm:prSet presAssocID="{90902FBB-157E-4BEC-AA6A-1C83F99E46C6}" presName="spNode" presStyleCnt="0"/>
      <dgm:spPr/>
    </dgm:pt>
    <dgm:pt modelId="{C6F1B4E9-83DD-45F4-ACCD-28B2599E50FB}" type="pres">
      <dgm:prSet presAssocID="{C823F2A2-CF77-439A-BE78-1B6951564295}" presName="sibTrans" presStyleLbl="sibTrans1D1" presStyleIdx="0" presStyleCnt="7"/>
      <dgm:spPr/>
      <dgm:t>
        <a:bodyPr/>
        <a:lstStyle/>
        <a:p>
          <a:endParaRPr lang="en-GB"/>
        </a:p>
      </dgm:t>
    </dgm:pt>
    <dgm:pt modelId="{AC767448-22CE-4854-A026-4FF237D76E97}" type="pres">
      <dgm:prSet presAssocID="{AAD3FE82-24C6-492D-86F4-99EEF19ADA77}" presName="node" presStyleLbl="node1" presStyleIdx="1" presStyleCnt="7" custScaleX="128833" custScaleY="106103">
        <dgm:presLayoutVars>
          <dgm:bulletEnabled val="1"/>
        </dgm:presLayoutVars>
      </dgm:prSet>
      <dgm:spPr/>
      <dgm:t>
        <a:bodyPr/>
        <a:lstStyle/>
        <a:p>
          <a:endParaRPr lang="en-GB"/>
        </a:p>
      </dgm:t>
    </dgm:pt>
    <dgm:pt modelId="{07A85FB6-CA25-49A7-939F-6F1B71C220D8}" type="pres">
      <dgm:prSet presAssocID="{AAD3FE82-24C6-492D-86F4-99EEF19ADA77}" presName="spNode" presStyleCnt="0"/>
      <dgm:spPr/>
    </dgm:pt>
    <dgm:pt modelId="{8DE98844-2C16-48F0-9D37-81AEF7203DFA}" type="pres">
      <dgm:prSet presAssocID="{6EEC9D12-F484-4968-8CE8-C8C29A9EE4CC}" presName="sibTrans" presStyleLbl="sibTrans1D1" presStyleIdx="1" presStyleCnt="7"/>
      <dgm:spPr/>
      <dgm:t>
        <a:bodyPr/>
        <a:lstStyle/>
        <a:p>
          <a:endParaRPr lang="en-GB"/>
        </a:p>
      </dgm:t>
    </dgm:pt>
    <dgm:pt modelId="{3F0C04C9-4360-4F0E-8C5F-33C1F042FB9C}" type="pres">
      <dgm:prSet presAssocID="{79DCFC31-713C-42DE-A911-A7D122EBC2AA}" presName="node" presStyleLbl="node1" presStyleIdx="2" presStyleCnt="7" custScaleX="127576" custScaleY="103130">
        <dgm:presLayoutVars>
          <dgm:bulletEnabled val="1"/>
        </dgm:presLayoutVars>
      </dgm:prSet>
      <dgm:spPr/>
      <dgm:t>
        <a:bodyPr/>
        <a:lstStyle/>
        <a:p>
          <a:endParaRPr lang="en-GB"/>
        </a:p>
      </dgm:t>
    </dgm:pt>
    <dgm:pt modelId="{E8900282-2C10-4912-B85D-9C7DACD7BF27}" type="pres">
      <dgm:prSet presAssocID="{79DCFC31-713C-42DE-A911-A7D122EBC2AA}" presName="spNode" presStyleCnt="0"/>
      <dgm:spPr/>
    </dgm:pt>
    <dgm:pt modelId="{4E61D620-BAC0-4D70-A024-3D0ABA621077}" type="pres">
      <dgm:prSet presAssocID="{14EF759F-CE9F-41F5-AE47-C4EDB997C0B5}" presName="sibTrans" presStyleLbl="sibTrans1D1" presStyleIdx="2" presStyleCnt="7"/>
      <dgm:spPr/>
      <dgm:t>
        <a:bodyPr/>
        <a:lstStyle/>
        <a:p>
          <a:endParaRPr lang="en-GB"/>
        </a:p>
      </dgm:t>
    </dgm:pt>
    <dgm:pt modelId="{414904FE-C3BC-4CDC-B635-14F0A3EEB894}" type="pres">
      <dgm:prSet presAssocID="{2D7C38BD-CECB-418B-B188-2763B7AC1F4A}" presName="node" presStyleLbl="node1" presStyleIdx="3" presStyleCnt="7" custScaleX="134733" custScaleY="108087" custRadScaleRad="100330" custRadScaleInc="-12596">
        <dgm:presLayoutVars>
          <dgm:bulletEnabled val="1"/>
        </dgm:presLayoutVars>
      </dgm:prSet>
      <dgm:spPr/>
      <dgm:t>
        <a:bodyPr/>
        <a:lstStyle/>
        <a:p>
          <a:endParaRPr lang="en-GB"/>
        </a:p>
      </dgm:t>
    </dgm:pt>
    <dgm:pt modelId="{F3D39E7F-B9B2-4620-B403-6AFA50250B6F}" type="pres">
      <dgm:prSet presAssocID="{2D7C38BD-CECB-418B-B188-2763B7AC1F4A}" presName="spNode" presStyleCnt="0"/>
      <dgm:spPr/>
    </dgm:pt>
    <dgm:pt modelId="{F8CA2A33-F131-4939-94DB-A38E3B2E148C}" type="pres">
      <dgm:prSet presAssocID="{125623EC-BD39-489D-ADB1-DE3F1C028928}" presName="sibTrans" presStyleLbl="sibTrans1D1" presStyleIdx="3" presStyleCnt="7"/>
      <dgm:spPr/>
      <dgm:t>
        <a:bodyPr/>
        <a:lstStyle/>
        <a:p>
          <a:endParaRPr lang="en-GB"/>
        </a:p>
      </dgm:t>
    </dgm:pt>
    <dgm:pt modelId="{B9BF2454-8048-4613-834C-F7AB5A50510A}" type="pres">
      <dgm:prSet presAssocID="{36DD40EA-B352-4A64-9CCA-A3610265F3D9}" presName="node" presStyleLbl="node1" presStyleIdx="4" presStyleCnt="7" custScaleX="146857" custScaleY="106644">
        <dgm:presLayoutVars>
          <dgm:bulletEnabled val="1"/>
        </dgm:presLayoutVars>
      </dgm:prSet>
      <dgm:spPr/>
      <dgm:t>
        <a:bodyPr/>
        <a:lstStyle/>
        <a:p>
          <a:endParaRPr lang="en-GB"/>
        </a:p>
      </dgm:t>
    </dgm:pt>
    <dgm:pt modelId="{64009156-5426-49B2-9899-43A86639CB6B}" type="pres">
      <dgm:prSet presAssocID="{36DD40EA-B352-4A64-9CCA-A3610265F3D9}" presName="spNode" presStyleCnt="0"/>
      <dgm:spPr/>
    </dgm:pt>
    <dgm:pt modelId="{0857A6AD-5E93-4781-8BEF-2CC157D17E93}" type="pres">
      <dgm:prSet presAssocID="{D2B81720-3881-4C4B-AB83-376F975FF395}" presName="sibTrans" presStyleLbl="sibTrans1D1" presStyleIdx="4" presStyleCnt="7"/>
      <dgm:spPr/>
      <dgm:t>
        <a:bodyPr/>
        <a:lstStyle/>
        <a:p>
          <a:endParaRPr lang="en-GB"/>
        </a:p>
      </dgm:t>
    </dgm:pt>
    <dgm:pt modelId="{C6560681-791B-47D8-9108-03A1ED7A19E3}" type="pres">
      <dgm:prSet presAssocID="{379C22A5-3493-4E3C-8975-01FD6DC0D3A6}" presName="node" presStyleLbl="node1" presStyleIdx="5" presStyleCnt="7" custScaleX="129509" custScaleY="114583">
        <dgm:presLayoutVars>
          <dgm:bulletEnabled val="1"/>
        </dgm:presLayoutVars>
      </dgm:prSet>
      <dgm:spPr/>
      <dgm:t>
        <a:bodyPr/>
        <a:lstStyle/>
        <a:p>
          <a:endParaRPr lang="en-GB"/>
        </a:p>
      </dgm:t>
    </dgm:pt>
    <dgm:pt modelId="{0A4A122E-C7B5-4857-B490-BF940A979176}" type="pres">
      <dgm:prSet presAssocID="{379C22A5-3493-4E3C-8975-01FD6DC0D3A6}" presName="spNode" presStyleCnt="0"/>
      <dgm:spPr/>
    </dgm:pt>
    <dgm:pt modelId="{CB7AB1A4-2600-4E22-9846-4E9ED1DAC3CC}" type="pres">
      <dgm:prSet presAssocID="{4CF56475-444F-4D4A-A15C-DF7611BF90D3}" presName="sibTrans" presStyleLbl="sibTrans1D1" presStyleIdx="5" presStyleCnt="7"/>
      <dgm:spPr/>
      <dgm:t>
        <a:bodyPr/>
        <a:lstStyle/>
        <a:p>
          <a:endParaRPr lang="en-GB"/>
        </a:p>
      </dgm:t>
    </dgm:pt>
    <dgm:pt modelId="{94364ED0-E1C7-4A7A-BCCC-F44E1004FB35}" type="pres">
      <dgm:prSet presAssocID="{1F6E98AD-D3D0-4DF5-9DA9-9BBCEBC34638}" presName="node" presStyleLbl="node1" presStyleIdx="6" presStyleCnt="7" custScaleX="140704" custScaleY="114468">
        <dgm:presLayoutVars>
          <dgm:bulletEnabled val="1"/>
        </dgm:presLayoutVars>
      </dgm:prSet>
      <dgm:spPr/>
      <dgm:t>
        <a:bodyPr/>
        <a:lstStyle/>
        <a:p>
          <a:endParaRPr lang="en-GB"/>
        </a:p>
      </dgm:t>
    </dgm:pt>
    <dgm:pt modelId="{BA28F413-5B1A-47F7-888A-0A3E94FC581F}" type="pres">
      <dgm:prSet presAssocID="{1F6E98AD-D3D0-4DF5-9DA9-9BBCEBC34638}" presName="spNode" presStyleCnt="0"/>
      <dgm:spPr/>
    </dgm:pt>
    <dgm:pt modelId="{02F77621-AB30-47FE-8035-FFCCF40BE815}" type="pres">
      <dgm:prSet presAssocID="{DD1064FD-EDD4-4753-8F6A-881764509EE5}" presName="sibTrans" presStyleLbl="sibTrans1D1" presStyleIdx="6" presStyleCnt="7"/>
      <dgm:spPr/>
      <dgm:t>
        <a:bodyPr/>
        <a:lstStyle/>
        <a:p>
          <a:endParaRPr lang="en-GB"/>
        </a:p>
      </dgm:t>
    </dgm:pt>
  </dgm:ptLst>
  <dgm:cxnLst>
    <dgm:cxn modelId="{AB13AD83-B698-4058-89FB-2375B35593F0}" type="presOf" srcId="{2A7B0089-67D2-4F7D-9E9F-F31FF3B4C8B8}" destId="{D71AB426-7EB1-4E5C-A500-639815F13B1F}" srcOrd="0" destOrd="0" presId="urn:microsoft.com/office/officeart/2005/8/layout/cycle6"/>
    <dgm:cxn modelId="{201343BB-B1E5-440F-8BBA-FE49C9F847C3}" type="presOf" srcId="{2D7C38BD-CECB-418B-B188-2763B7AC1F4A}" destId="{414904FE-C3BC-4CDC-B635-14F0A3EEB894}" srcOrd="0" destOrd="0" presId="urn:microsoft.com/office/officeart/2005/8/layout/cycle6"/>
    <dgm:cxn modelId="{DC604268-277B-4A47-B8A8-D9B7F616C5D5}" srcId="{2A7B0089-67D2-4F7D-9E9F-F31FF3B4C8B8}" destId="{1F6E98AD-D3D0-4DF5-9DA9-9BBCEBC34638}" srcOrd="6" destOrd="0" parTransId="{C1F820B9-E3F7-4470-85C8-AFCD7FD7E026}" sibTransId="{DD1064FD-EDD4-4753-8F6A-881764509EE5}"/>
    <dgm:cxn modelId="{407A7FCC-73A6-41BD-A8F7-32057FB5570B}" type="presOf" srcId="{79DCFC31-713C-42DE-A911-A7D122EBC2AA}" destId="{3F0C04C9-4360-4F0E-8C5F-33C1F042FB9C}" srcOrd="0" destOrd="0" presId="urn:microsoft.com/office/officeart/2005/8/layout/cycle6"/>
    <dgm:cxn modelId="{1EE1522D-9124-4455-8237-4AD44D21B99A}" type="presOf" srcId="{C823F2A2-CF77-439A-BE78-1B6951564295}" destId="{C6F1B4E9-83DD-45F4-ACCD-28B2599E50FB}" srcOrd="0" destOrd="0" presId="urn:microsoft.com/office/officeart/2005/8/layout/cycle6"/>
    <dgm:cxn modelId="{0AC4D9AE-5C89-4921-BEEE-8F574F4D95B3}" type="presOf" srcId="{6EEC9D12-F484-4968-8CE8-C8C29A9EE4CC}" destId="{8DE98844-2C16-48F0-9D37-81AEF7203DFA}" srcOrd="0" destOrd="0" presId="urn:microsoft.com/office/officeart/2005/8/layout/cycle6"/>
    <dgm:cxn modelId="{FCA598B0-CBE6-4433-800F-5D6F55E64FB6}" type="presOf" srcId="{14EF759F-CE9F-41F5-AE47-C4EDB997C0B5}" destId="{4E61D620-BAC0-4D70-A024-3D0ABA621077}" srcOrd="0" destOrd="0" presId="urn:microsoft.com/office/officeart/2005/8/layout/cycle6"/>
    <dgm:cxn modelId="{E20A8AC6-8AF5-4040-BD50-A2DF87ED9DEB}" srcId="{2A7B0089-67D2-4F7D-9E9F-F31FF3B4C8B8}" destId="{79DCFC31-713C-42DE-A911-A7D122EBC2AA}" srcOrd="2" destOrd="0" parTransId="{BFDB6B0B-AEA8-42F2-ACFE-A58B1DE687C8}" sibTransId="{14EF759F-CE9F-41F5-AE47-C4EDB997C0B5}"/>
    <dgm:cxn modelId="{A4A8FB61-69D1-4C17-975B-1350E67E66DF}" type="presOf" srcId="{1F6E98AD-D3D0-4DF5-9DA9-9BBCEBC34638}" destId="{94364ED0-E1C7-4A7A-BCCC-F44E1004FB35}" srcOrd="0" destOrd="0" presId="urn:microsoft.com/office/officeart/2005/8/layout/cycle6"/>
    <dgm:cxn modelId="{EC82D3F0-DD70-4B6C-B182-19ED177D2DD9}" type="presOf" srcId="{AAD3FE82-24C6-492D-86F4-99EEF19ADA77}" destId="{AC767448-22CE-4854-A026-4FF237D76E97}" srcOrd="0" destOrd="0" presId="urn:microsoft.com/office/officeart/2005/8/layout/cycle6"/>
    <dgm:cxn modelId="{76348519-9EAD-4F2D-8823-A9636B01737E}" srcId="{2A7B0089-67D2-4F7D-9E9F-F31FF3B4C8B8}" destId="{2D7C38BD-CECB-418B-B188-2763B7AC1F4A}" srcOrd="3" destOrd="0" parTransId="{578F5A8A-FB4C-4D94-B04E-0A6245914F34}" sibTransId="{125623EC-BD39-489D-ADB1-DE3F1C028928}"/>
    <dgm:cxn modelId="{1364671A-EEEC-4E14-B78F-6B4DEF58D9E7}" srcId="{2A7B0089-67D2-4F7D-9E9F-F31FF3B4C8B8}" destId="{36DD40EA-B352-4A64-9CCA-A3610265F3D9}" srcOrd="4" destOrd="0" parTransId="{F5C3740D-0820-4138-9413-6E6E3A608956}" sibTransId="{D2B81720-3881-4C4B-AB83-376F975FF395}"/>
    <dgm:cxn modelId="{A4DE0550-B798-4477-87DD-9095FD788C42}" type="presOf" srcId="{D2B81720-3881-4C4B-AB83-376F975FF395}" destId="{0857A6AD-5E93-4781-8BEF-2CC157D17E93}" srcOrd="0" destOrd="0" presId="urn:microsoft.com/office/officeart/2005/8/layout/cycle6"/>
    <dgm:cxn modelId="{DB87DBEB-14E7-4986-BF21-E0C1F7B50412}" srcId="{2A7B0089-67D2-4F7D-9E9F-F31FF3B4C8B8}" destId="{379C22A5-3493-4E3C-8975-01FD6DC0D3A6}" srcOrd="5" destOrd="0" parTransId="{462184F4-DC0D-4987-BC66-AB16093DD77D}" sibTransId="{4CF56475-444F-4D4A-A15C-DF7611BF90D3}"/>
    <dgm:cxn modelId="{1AD381A3-E3CF-4B24-9C25-CF7C3522D623}" type="presOf" srcId="{379C22A5-3493-4E3C-8975-01FD6DC0D3A6}" destId="{C6560681-791B-47D8-9108-03A1ED7A19E3}" srcOrd="0" destOrd="0" presId="urn:microsoft.com/office/officeart/2005/8/layout/cycle6"/>
    <dgm:cxn modelId="{C106352D-D421-4E44-872D-F969AEFBEB17}" type="presOf" srcId="{4CF56475-444F-4D4A-A15C-DF7611BF90D3}" destId="{CB7AB1A4-2600-4E22-9846-4E9ED1DAC3CC}" srcOrd="0" destOrd="0" presId="urn:microsoft.com/office/officeart/2005/8/layout/cycle6"/>
    <dgm:cxn modelId="{FA50ADA4-025B-430F-8EA4-CD7E9A681DD6}" srcId="{2A7B0089-67D2-4F7D-9E9F-F31FF3B4C8B8}" destId="{AAD3FE82-24C6-492D-86F4-99EEF19ADA77}" srcOrd="1" destOrd="0" parTransId="{70526F59-8228-4FAC-A3EB-0E6F6C934DC7}" sibTransId="{6EEC9D12-F484-4968-8CE8-C8C29A9EE4CC}"/>
    <dgm:cxn modelId="{53B9B996-FD5D-4DC2-A66D-DC3EEA94B2AD}" srcId="{2A7B0089-67D2-4F7D-9E9F-F31FF3B4C8B8}" destId="{90902FBB-157E-4BEC-AA6A-1C83F99E46C6}" srcOrd="0" destOrd="0" parTransId="{90A4CFAC-3CBA-4770-9FD6-2FEBC1CA8B0B}" sibTransId="{C823F2A2-CF77-439A-BE78-1B6951564295}"/>
    <dgm:cxn modelId="{CCF78551-E50A-43B2-BA21-34BB685F5FC2}" type="presOf" srcId="{90902FBB-157E-4BEC-AA6A-1C83F99E46C6}" destId="{7775D54E-C462-47A3-A541-ED84134A23A1}" srcOrd="0" destOrd="0" presId="urn:microsoft.com/office/officeart/2005/8/layout/cycle6"/>
    <dgm:cxn modelId="{55A184C0-CDC2-4C43-8E27-3AA5B57C5CA7}" type="presOf" srcId="{DD1064FD-EDD4-4753-8F6A-881764509EE5}" destId="{02F77621-AB30-47FE-8035-FFCCF40BE815}" srcOrd="0" destOrd="0" presId="urn:microsoft.com/office/officeart/2005/8/layout/cycle6"/>
    <dgm:cxn modelId="{30604467-DECD-4518-BF9F-77BDF60D4C62}" type="presOf" srcId="{125623EC-BD39-489D-ADB1-DE3F1C028928}" destId="{F8CA2A33-F131-4939-94DB-A38E3B2E148C}" srcOrd="0" destOrd="0" presId="urn:microsoft.com/office/officeart/2005/8/layout/cycle6"/>
    <dgm:cxn modelId="{2787C433-1DE0-40C2-A8C4-9B20647FD7D8}" type="presOf" srcId="{36DD40EA-B352-4A64-9CCA-A3610265F3D9}" destId="{B9BF2454-8048-4613-834C-F7AB5A50510A}" srcOrd="0" destOrd="0" presId="urn:microsoft.com/office/officeart/2005/8/layout/cycle6"/>
    <dgm:cxn modelId="{E9CCF9A2-5C50-49E7-B091-61F663F987BD}" type="presParOf" srcId="{D71AB426-7EB1-4E5C-A500-639815F13B1F}" destId="{7775D54E-C462-47A3-A541-ED84134A23A1}" srcOrd="0" destOrd="0" presId="urn:microsoft.com/office/officeart/2005/8/layout/cycle6"/>
    <dgm:cxn modelId="{B0D8C23F-6A04-43EF-87F7-245732199E86}" type="presParOf" srcId="{D71AB426-7EB1-4E5C-A500-639815F13B1F}" destId="{ECEEFD01-6EC3-4DD5-B9F4-802D59665EF7}" srcOrd="1" destOrd="0" presId="urn:microsoft.com/office/officeart/2005/8/layout/cycle6"/>
    <dgm:cxn modelId="{3A8FC141-2362-4BDE-BAB4-7C41F1F753EB}" type="presParOf" srcId="{D71AB426-7EB1-4E5C-A500-639815F13B1F}" destId="{C6F1B4E9-83DD-45F4-ACCD-28B2599E50FB}" srcOrd="2" destOrd="0" presId="urn:microsoft.com/office/officeart/2005/8/layout/cycle6"/>
    <dgm:cxn modelId="{4AE091F0-15C7-4CEC-A7AF-F3D03B833F0D}" type="presParOf" srcId="{D71AB426-7EB1-4E5C-A500-639815F13B1F}" destId="{AC767448-22CE-4854-A026-4FF237D76E97}" srcOrd="3" destOrd="0" presId="urn:microsoft.com/office/officeart/2005/8/layout/cycle6"/>
    <dgm:cxn modelId="{F78785F0-70A7-4C9C-B0B8-1A9E5E3BAA00}" type="presParOf" srcId="{D71AB426-7EB1-4E5C-A500-639815F13B1F}" destId="{07A85FB6-CA25-49A7-939F-6F1B71C220D8}" srcOrd="4" destOrd="0" presId="urn:microsoft.com/office/officeart/2005/8/layout/cycle6"/>
    <dgm:cxn modelId="{CB07EB76-FD7E-4806-A442-13BBF4BD978D}" type="presParOf" srcId="{D71AB426-7EB1-4E5C-A500-639815F13B1F}" destId="{8DE98844-2C16-48F0-9D37-81AEF7203DFA}" srcOrd="5" destOrd="0" presId="urn:microsoft.com/office/officeart/2005/8/layout/cycle6"/>
    <dgm:cxn modelId="{357B7A01-EFD6-4D41-B947-F8A6E66BC5FF}" type="presParOf" srcId="{D71AB426-7EB1-4E5C-A500-639815F13B1F}" destId="{3F0C04C9-4360-4F0E-8C5F-33C1F042FB9C}" srcOrd="6" destOrd="0" presId="urn:microsoft.com/office/officeart/2005/8/layout/cycle6"/>
    <dgm:cxn modelId="{CA6EE528-B0CB-40CE-A931-96E12F2063C0}" type="presParOf" srcId="{D71AB426-7EB1-4E5C-A500-639815F13B1F}" destId="{E8900282-2C10-4912-B85D-9C7DACD7BF27}" srcOrd="7" destOrd="0" presId="urn:microsoft.com/office/officeart/2005/8/layout/cycle6"/>
    <dgm:cxn modelId="{C2D9DBBC-04B7-4C66-84CB-5B284A6D1A0D}" type="presParOf" srcId="{D71AB426-7EB1-4E5C-A500-639815F13B1F}" destId="{4E61D620-BAC0-4D70-A024-3D0ABA621077}" srcOrd="8" destOrd="0" presId="urn:microsoft.com/office/officeart/2005/8/layout/cycle6"/>
    <dgm:cxn modelId="{F9F073CC-5F50-4C98-8C64-B4A52CDC1AE5}" type="presParOf" srcId="{D71AB426-7EB1-4E5C-A500-639815F13B1F}" destId="{414904FE-C3BC-4CDC-B635-14F0A3EEB894}" srcOrd="9" destOrd="0" presId="urn:microsoft.com/office/officeart/2005/8/layout/cycle6"/>
    <dgm:cxn modelId="{49F57F2C-7924-4491-BE43-B891201FE79C}" type="presParOf" srcId="{D71AB426-7EB1-4E5C-A500-639815F13B1F}" destId="{F3D39E7F-B9B2-4620-B403-6AFA50250B6F}" srcOrd="10" destOrd="0" presId="urn:microsoft.com/office/officeart/2005/8/layout/cycle6"/>
    <dgm:cxn modelId="{26151DA4-72EB-425F-8348-F8920B17C7BC}" type="presParOf" srcId="{D71AB426-7EB1-4E5C-A500-639815F13B1F}" destId="{F8CA2A33-F131-4939-94DB-A38E3B2E148C}" srcOrd="11" destOrd="0" presId="urn:microsoft.com/office/officeart/2005/8/layout/cycle6"/>
    <dgm:cxn modelId="{5052DB92-77B6-4DA4-9F52-91743F36DBFB}" type="presParOf" srcId="{D71AB426-7EB1-4E5C-A500-639815F13B1F}" destId="{B9BF2454-8048-4613-834C-F7AB5A50510A}" srcOrd="12" destOrd="0" presId="urn:microsoft.com/office/officeart/2005/8/layout/cycle6"/>
    <dgm:cxn modelId="{95DC5604-7FAB-4FDB-9363-E28797682983}" type="presParOf" srcId="{D71AB426-7EB1-4E5C-A500-639815F13B1F}" destId="{64009156-5426-49B2-9899-43A86639CB6B}" srcOrd="13" destOrd="0" presId="urn:microsoft.com/office/officeart/2005/8/layout/cycle6"/>
    <dgm:cxn modelId="{7CAB65C9-73F4-4B9B-87C4-D86C32A61551}" type="presParOf" srcId="{D71AB426-7EB1-4E5C-A500-639815F13B1F}" destId="{0857A6AD-5E93-4781-8BEF-2CC157D17E93}" srcOrd="14" destOrd="0" presId="urn:microsoft.com/office/officeart/2005/8/layout/cycle6"/>
    <dgm:cxn modelId="{E7053C2D-7FA4-4DBF-A1DE-179467E58A1E}" type="presParOf" srcId="{D71AB426-7EB1-4E5C-A500-639815F13B1F}" destId="{C6560681-791B-47D8-9108-03A1ED7A19E3}" srcOrd="15" destOrd="0" presId="urn:microsoft.com/office/officeart/2005/8/layout/cycle6"/>
    <dgm:cxn modelId="{646AF8FF-1192-46B5-B96E-402655A312D8}" type="presParOf" srcId="{D71AB426-7EB1-4E5C-A500-639815F13B1F}" destId="{0A4A122E-C7B5-4857-B490-BF940A979176}" srcOrd="16" destOrd="0" presId="urn:microsoft.com/office/officeart/2005/8/layout/cycle6"/>
    <dgm:cxn modelId="{19E5E669-2F41-4B44-8385-76534CCF27A1}" type="presParOf" srcId="{D71AB426-7EB1-4E5C-A500-639815F13B1F}" destId="{CB7AB1A4-2600-4E22-9846-4E9ED1DAC3CC}" srcOrd="17" destOrd="0" presId="urn:microsoft.com/office/officeart/2005/8/layout/cycle6"/>
    <dgm:cxn modelId="{21D6577C-E780-4A14-B002-292DEDC74468}" type="presParOf" srcId="{D71AB426-7EB1-4E5C-A500-639815F13B1F}" destId="{94364ED0-E1C7-4A7A-BCCC-F44E1004FB35}" srcOrd="18" destOrd="0" presId="urn:microsoft.com/office/officeart/2005/8/layout/cycle6"/>
    <dgm:cxn modelId="{9458FA6E-CE26-4AD2-832B-D2EC21A11CF8}" type="presParOf" srcId="{D71AB426-7EB1-4E5C-A500-639815F13B1F}" destId="{BA28F413-5B1A-47F7-888A-0A3E94FC581F}" srcOrd="19" destOrd="0" presId="urn:microsoft.com/office/officeart/2005/8/layout/cycle6"/>
    <dgm:cxn modelId="{7387E9FF-91B2-455D-B33F-A1D3EE93E3CC}" type="presParOf" srcId="{D71AB426-7EB1-4E5C-A500-639815F13B1F}" destId="{02F77621-AB30-47FE-8035-FFCCF40BE815}" srcOrd="20"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BD315-B372-4B2A-8F96-74E202B55FBD}">
      <dsp:nvSpPr>
        <dsp:cNvPr id="0" name=""/>
        <dsp:cNvSpPr/>
      </dsp:nvSpPr>
      <dsp:spPr>
        <a:xfrm>
          <a:off x="454942" y="103717"/>
          <a:ext cx="1325990" cy="132599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741F6C7-432F-4D26-AA81-29C0F63C1811}">
      <dsp:nvSpPr>
        <dsp:cNvPr id="0" name=""/>
        <dsp:cNvSpPr/>
      </dsp:nvSpPr>
      <dsp:spPr>
        <a:xfrm>
          <a:off x="737530" y="386305"/>
          <a:ext cx="760814" cy="760814"/>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FF58AAA-2748-4639-B343-0185E9FBBC6C}">
      <dsp:nvSpPr>
        <dsp:cNvPr id="0" name=""/>
        <dsp:cNvSpPr/>
      </dsp:nvSpPr>
      <dsp:spPr>
        <a:xfrm>
          <a:off x="31059" y="1842720"/>
          <a:ext cx="21737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defRPr cap="all"/>
          </a:pPr>
          <a:r>
            <a:rPr lang="en-US" sz="1700" kern="1200" dirty="0">
              <a:latin typeface="Calibri" pitchFamily="34" charset="0"/>
            </a:rPr>
            <a:t>Person-centered approach</a:t>
          </a:r>
        </a:p>
      </dsp:txBody>
      <dsp:txXfrm>
        <a:off x="31059" y="1842720"/>
        <a:ext cx="2173754" cy="720000"/>
      </dsp:txXfrm>
    </dsp:sp>
    <dsp:sp modelId="{2388EC63-C0E7-4449-855E-BBEE160222E0}">
      <dsp:nvSpPr>
        <dsp:cNvPr id="0" name=""/>
        <dsp:cNvSpPr/>
      </dsp:nvSpPr>
      <dsp:spPr>
        <a:xfrm>
          <a:off x="3009103" y="103717"/>
          <a:ext cx="1325990" cy="132599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CE7AE0-174B-4DEF-A2A7-46881352AEE5}">
      <dsp:nvSpPr>
        <dsp:cNvPr id="0" name=""/>
        <dsp:cNvSpPr/>
      </dsp:nvSpPr>
      <dsp:spPr>
        <a:xfrm>
          <a:off x="3291691" y="386305"/>
          <a:ext cx="760814" cy="760814"/>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708DB1-8606-429F-8E10-A6C5C824E91D}">
      <dsp:nvSpPr>
        <dsp:cNvPr id="0" name=""/>
        <dsp:cNvSpPr/>
      </dsp:nvSpPr>
      <dsp:spPr>
        <a:xfrm>
          <a:off x="2585221" y="1842720"/>
          <a:ext cx="21737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defRPr cap="all"/>
          </a:pPr>
          <a:r>
            <a:rPr lang="en-US" sz="1700" kern="1200" dirty="0">
              <a:latin typeface="Calibri" pitchFamily="34" charset="0"/>
            </a:rPr>
            <a:t>Focus on autonomy and independence</a:t>
          </a:r>
        </a:p>
      </dsp:txBody>
      <dsp:txXfrm>
        <a:off x="2585221" y="1842720"/>
        <a:ext cx="2173754" cy="720000"/>
      </dsp:txXfrm>
    </dsp:sp>
    <dsp:sp modelId="{C6740966-6156-4BAE-B0ED-B9F5EBDBF345}">
      <dsp:nvSpPr>
        <dsp:cNvPr id="0" name=""/>
        <dsp:cNvSpPr/>
      </dsp:nvSpPr>
      <dsp:spPr>
        <a:xfrm>
          <a:off x="454942" y="3106159"/>
          <a:ext cx="1325990" cy="132599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E259C0-AE53-40D7-A275-1D9213168701}">
      <dsp:nvSpPr>
        <dsp:cNvPr id="0" name=""/>
        <dsp:cNvSpPr/>
      </dsp:nvSpPr>
      <dsp:spPr>
        <a:xfrm>
          <a:off x="737530" y="3388747"/>
          <a:ext cx="760814" cy="760814"/>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015D9B-9CD8-4D20-89A8-7E6EE83A6F05}">
      <dsp:nvSpPr>
        <dsp:cNvPr id="0" name=""/>
        <dsp:cNvSpPr/>
      </dsp:nvSpPr>
      <dsp:spPr>
        <a:xfrm>
          <a:off x="31059" y="4845162"/>
          <a:ext cx="21737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defRPr cap="all"/>
          </a:pPr>
          <a:r>
            <a:rPr lang="en-US" sz="1700" kern="1200" dirty="0">
              <a:latin typeface="Calibri" pitchFamily="34" charset="0"/>
            </a:rPr>
            <a:t>Maintain or develop skills further</a:t>
          </a:r>
        </a:p>
      </dsp:txBody>
      <dsp:txXfrm>
        <a:off x="31059" y="4845162"/>
        <a:ext cx="2173754" cy="720000"/>
      </dsp:txXfrm>
    </dsp:sp>
    <dsp:sp modelId="{7E1A2586-A7B5-4330-9670-AB14A21F7F7C}">
      <dsp:nvSpPr>
        <dsp:cNvPr id="0" name=""/>
        <dsp:cNvSpPr/>
      </dsp:nvSpPr>
      <dsp:spPr>
        <a:xfrm>
          <a:off x="3009103" y="3106159"/>
          <a:ext cx="1325990" cy="132599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E4BCF9-CC09-4506-AA56-286748604FFC}">
      <dsp:nvSpPr>
        <dsp:cNvPr id="0" name=""/>
        <dsp:cNvSpPr/>
      </dsp:nvSpPr>
      <dsp:spPr>
        <a:xfrm>
          <a:off x="3291691" y="3388747"/>
          <a:ext cx="760814" cy="760814"/>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285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6563BBA-25C9-48B4-8F60-8AE47EB87812}">
      <dsp:nvSpPr>
        <dsp:cNvPr id="0" name=""/>
        <dsp:cNvSpPr/>
      </dsp:nvSpPr>
      <dsp:spPr>
        <a:xfrm>
          <a:off x="2585221" y="4845162"/>
          <a:ext cx="2173754"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55650">
            <a:lnSpc>
              <a:spcPct val="100000"/>
            </a:lnSpc>
            <a:spcBef>
              <a:spcPct val="0"/>
            </a:spcBef>
            <a:spcAft>
              <a:spcPct val="35000"/>
            </a:spcAft>
            <a:defRPr cap="all"/>
          </a:pPr>
          <a:r>
            <a:rPr lang="en-US" sz="1700" kern="1200" dirty="0">
              <a:latin typeface="Calibri" pitchFamily="34" charset="0"/>
            </a:rPr>
            <a:t>Expanding </a:t>
          </a:r>
          <a:r>
            <a:rPr lang="en-US" sz="1700" kern="1200" dirty="0" smtClean="0">
              <a:latin typeface="Calibri" pitchFamily="34" charset="0"/>
            </a:rPr>
            <a:t>People’s horizons</a:t>
          </a:r>
          <a:endParaRPr lang="en-US" sz="1700" kern="1200" dirty="0">
            <a:latin typeface="Calibri" pitchFamily="34" charset="0"/>
          </a:endParaRPr>
        </a:p>
      </dsp:txBody>
      <dsp:txXfrm>
        <a:off x="2585221" y="4845162"/>
        <a:ext cx="2173754"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75D54E-C462-47A3-A541-ED84134A23A1}">
      <dsp:nvSpPr>
        <dsp:cNvPr id="0" name=""/>
        <dsp:cNvSpPr/>
      </dsp:nvSpPr>
      <dsp:spPr>
        <a:xfrm>
          <a:off x="1775034" y="211203"/>
          <a:ext cx="1292869" cy="708427"/>
        </a:xfrm>
        <a:prstGeom prst="roundRect">
          <a:avLst/>
        </a:prstGeom>
        <a:solidFill>
          <a:schemeClr val="tx2"/>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History</a:t>
          </a:r>
          <a:endParaRPr lang="en-GB" sz="1600" b="1" kern="1200" dirty="0">
            <a:solidFill>
              <a:schemeClr val="bg1"/>
            </a:solidFill>
          </a:endParaRPr>
        </a:p>
      </dsp:txBody>
      <dsp:txXfrm>
        <a:off x="1775034" y="211203"/>
        <a:ext cx="1292869" cy="708427"/>
      </dsp:txXfrm>
    </dsp:sp>
    <dsp:sp modelId="{C6F1B4E9-83DD-45F4-ACCD-28B2599E50FB}">
      <dsp:nvSpPr>
        <dsp:cNvPr id="0" name=""/>
        <dsp:cNvSpPr/>
      </dsp:nvSpPr>
      <dsp:spPr>
        <a:xfrm>
          <a:off x="481907" y="565417"/>
          <a:ext cx="3879124" cy="3879124"/>
        </a:xfrm>
        <a:custGeom>
          <a:avLst/>
          <a:gdLst/>
          <a:ahLst/>
          <a:cxnLst/>
          <a:rect l="0" t="0" r="0" b="0"/>
          <a:pathLst>
            <a:path>
              <a:moveTo>
                <a:pt x="2591235" y="112755"/>
              </a:moveTo>
              <a:arcTo wR="1939562" hR="1939562" stAng="17377965" swAng="96901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C767448-22CE-4854-A026-4FF237D76E97}">
      <dsp:nvSpPr>
        <dsp:cNvPr id="0" name=""/>
        <dsp:cNvSpPr/>
      </dsp:nvSpPr>
      <dsp:spPr>
        <a:xfrm>
          <a:off x="3263722" y="934791"/>
          <a:ext cx="1348316" cy="721781"/>
        </a:xfrm>
        <a:prstGeom prst="roundRect">
          <a:avLst/>
        </a:prstGeom>
        <a:solidFill>
          <a:schemeClr val="tx2"/>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Assessment</a:t>
          </a:r>
          <a:endParaRPr lang="en-GB" sz="1600" b="1" kern="1200" dirty="0">
            <a:solidFill>
              <a:schemeClr val="bg1"/>
            </a:solidFill>
          </a:endParaRPr>
        </a:p>
      </dsp:txBody>
      <dsp:txXfrm>
        <a:off x="3263722" y="934791"/>
        <a:ext cx="1348316" cy="721781"/>
      </dsp:txXfrm>
    </dsp:sp>
    <dsp:sp modelId="{8DE98844-2C16-48F0-9D37-81AEF7203DFA}">
      <dsp:nvSpPr>
        <dsp:cNvPr id="0" name=""/>
        <dsp:cNvSpPr/>
      </dsp:nvSpPr>
      <dsp:spPr>
        <a:xfrm>
          <a:off x="481907" y="565417"/>
          <a:ext cx="3879124" cy="3879124"/>
        </a:xfrm>
        <a:custGeom>
          <a:avLst/>
          <a:gdLst/>
          <a:ahLst/>
          <a:cxnLst/>
          <a:rect l="0" t="0" r="0" b="0"/>
          <a:pathLst>
            <a:path>
              <a:moveTo>
                <a:pt x="3687857" y="1099701"/>
              </a:moveTo>
              <a:arcTo wR="1939562" hR="1939562" stAng="20060454" swAng="1666002"/>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F0C04C9-4360-4F0E-8C5F-33C1F042FB9C}">
      <dsp:nvSpPr>
        <dsp:cNvPr id="0" name=""/>
        <dsp:cNvSpPr/>
      </dsp:nvSpPr>
      <dsp:spPr>
        <a:xfrm>
          <a:off x="3644822" y="2585794"/>
          <a:ext cx="1335160" cy="701557"/>
        </a:xfrm>
        <a:prstGeom prst="roundRect">
          <a:avLst/>
        </a:prstGeom>
        <a:solidFill>
          <a:schemeClr val="tx2"/>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Behaviours of unmet needs</a:t>
          </a:r>
          <a:endParaRPr lang="en-GB" sz="1600" b="1" kern="1200" dirty="0">
            <a:solidFill>
              <a:schemeClr val="bg1"/>
            </a:solidFill>
          </a:endParaRPr>
        </a:p>
      </dsp:txBody>
      <dsp:txXfrm>
        <a:off x="3644822" y="2585794"/>
        <a:ext cx="1335160" cy="701557"/>
      </dsp:txXfrm>
    </dsp:sp>
    <dsp:sp modelId="{4E61D620-BAC0-4D70-A024-3D0ABA621077}">
      <dsp:nvSpPr>
        <dsp:cNvPr id="0" name=""/>
        <dsp:cNvSpPr/>
      </dsp:nvSpPr>
      <dsp:spPr>
        <a:xfrm>
          <a:off x="474531" y="582365"/>
          <a:ext cx="3879124" cy="3879124"/>
        </a:xfrm>
        <a:custGeom>
          <a:avLst/>
          <a:gdLst/>
          <a:ahLst/>
          <a:cxnLst/>
          <a:rect l="0" t="0" r="0" b="0"/>
          <a:pathLst>
            <a:path>
              <a:moveTo>
                <a:pt x="3718998" y="2711255"/>
              </a:moveTo>
              <a:arcTo wR="1939562" hR="1939562" stAng="1406703" swAng="1192417"/>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414904FE-C3BC-4CDC-B635-14F0A3EEB894}">
      <dsp:nvSpPr>
        <dsp:cNvPr id="0" name=""/>
        <dsp:cNvSpPr/>
      </dsp:nvSpPr>
      <dsp:spPr>
        <a:xfrm>
          <a:off x="2626219" y="3857535"/>
          <a:ext cx="1410063" cy="735277"/>
        </a:xfrm>
        <a:prstGeom prst="roundRect">
          <a:avLst/>
        </a:prstGeom>
        <a:solidFill>
          <a:schemeClr val="tx2"/>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Culture</a:t>
          </a:r>
          <a:endParaRPr lang="en-GB" sz="1600" b="1" kern="1200" dirty="0">
            <a:solidFill>
              <a:schemeClr val="bg1"/>
            </a:solidFill>
          </a:endParaRPr>
        </a:p>
      </dsp:txBody>
      <dsp:txXfrm>
        <a:off x="2626219" y="3857535"/>
        <a:ext cx="1410063" cy="735277"/>
      </dsp:txXfrm>
    </dsp:sp>
    <dsp:sp modelId="{F8CA2A33-F131-4939-94DB-A38E3B2E148C}">
      <dsp:nvSpPr>
        <dsp:cNvPr id="0" name=""/>
        <dsp:cNvSpPr/>
      </dsp:nvSpPr>
      <dsp:spPr>
        <a:xfrm>
          <a:off x="526689" y="567623"/>
          <a:ext cx="3879124" cy="3879124"/>
        </a:xfrm>
        <a:custGeom>
          <a:avLst/>
          <a:gdLst/>
          <a:ahLst/>
          <a:cxnLst/>
          <a:rect l="0" t="0" r="0" b="0"/>
          <a:pathLst>
            <a:path>
              <a:moveTo>
                <a:pt x="2096760" y="3872744"/>
              </a:moveTo>
              <a:arcTo wR="1939562" hR="1939562" stAng="5121070" swAng="48302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9BF2454-8048-4613-834C-F7AB5A50510A}">
      <dsp:nvSpPr>
        <dsp:cNvPr id="0" name=""/>
        <dsp:cNvSpPr/>
      </dsp:nvSpPr>
      <dsp:spPr>
        <a:xfrm>
          <a:off x="811450" y="3889734"/>
          <a:ext cx="1536948" cy="725461"/>
        </a:xfrm>
        <a:prstGeom prst="roundRect">
          <a:avLst/>
        </a:prstGeom>
        <a:solidFill>
          <a:schemeClr val="tx2"/>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Diagnosis – cognitive ability</a:t>
          </a:r>
          <a:endParaRPr lang="en-GB" sz="1600" b="1" kern="1200" dirty="0">
            <a:solidFill>
              <a:schemeClr val="bg1"/>
            </a:solidFill>
          </a:endParaRPr>
        </a:p>
      </dsp:txBody>
      <dsp:txXfrm>
        <a:off x="811450" y="3889734"/>
        <a:ext cx="1536948" cy="725461"/>
      </dsp:txXfrm>
    </dsp:sp>
    <dsp:sp modelId="{0857A6AD-5E93-4781-8BEF-2CC157D17E93}">
      <dsp:nvSpPr>
        <dsp:cNvPr id="0" name=""/>
        <dsp:cNvSpPr/>
      </dsp:nvSpPr>
      <dsp:spPr>
        <a:xfrm>
          <a:off x="481907" y="565417"/>
          <a:ext cx="3879124" cy="3879124"/>
        </a:xfrm>
        <a:custGeom>
          <a:avLst/>
          <a:gdLst/>
          <a:ahLst/>
          <a:cxnLst/>
          <a:rect l="0" t="0" r="0" b="0"/>
          <a:pathLst>
            <a:path>
              <a:moveTo>
                <a:pt x="576570" y="3319474"/>
              </a:moveTo>
              <a:arcTo wR="1939562" hR="1939562" stAng="8078794" swAng="1205775"/>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C6560681-791B-47D8-9108-03A1ED7A19E3}">
      <dsp:nvSpPr>
        <dsp:cNvPr id="0" name=""/>
        <dsp:cNvSpPr/>
      </dsp:nvSpPr>
      <dsp:spPr>
        <a:xfrm>
          <a:off x="-147159" y="2546838"/>
          <a:ext cx="1355391" cy="779467"/>
        </a:xfrm>
        <a:prstGeom prst="roundRect">
          <a:avLst/>
        </a:prstGeom>
        <a:solidFill>
          <a:schemeClr val="tx2"/>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Lifestyle Diversity</a:t>
          </a:r>
          <a:endParaRPr lang="en-GB" sz="1600" b="1" kern="1200" dirty="0">
            <a:solidFill>
              <a:schemeClr val="bg1"/>
            </a:solidFill>
          </a:endParaRPr>
        </a:p>
      </dsp:txBody>
      <dsp:txXfrm>
        <a:off x="-147159" y="2546838"/>
        <a:ext cx="1355391" cy="779467"/>
      </dsp:txXfrm>
    </dsp:sp>
    <dsp:sp modelId="{CB7AB1A4-2600-4E22-9846-4E9ED1DAC3CC}">
      <dsp:nvSpPr>
        <dsp:cNvPr id="0" name=""/>
        <dsp:cNvSpPr/>
      </dsp:nvSpPr>
      <dsp:spPr>
        <a:xfrm>
          <a:off x="481907" y="565417"/>
          <a:ext cx="3879124" cy="3879124"/>
        </a:xfrm>
        <a:custGeom>
          <a:avLst/>
          <a:gdLst/>
          <a:ahLst/>
          <a:cxnLst/>
          <a:rect l="0" t="0" r="0" b="0"/>
          <a:pathLst>
            <a:path>
              <a:moveTo>
                <a:pt x="281" y="1972616"/>
              </a:moveTo>
              <a:arcTo wR="1939562" hR="1939562" stAng="10741411" swAng="1543488"/>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4364ED0-E1C7-4A7A-BCCC-F44E1004FB35}">
      <dsp:nvSpPr>
        <dsp:cNvPr id="0" name=""/>
        <dsp:cNvSpPr/>
      </dsp:nvSpPr>
      <dsp:spPr>
        <a:xfrm>
          <a:off x="168781" y="906339"/>
          <a:ext cx="1472553" cy="778685"/>
        </a:xfrm>
        <a:prstGeom prst="roundRect">
          <a:avLst/>
        </a:prstGeom>
        <a:solidFill>
          <a:schemeClr val="tx2"/>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b="1" kern="1200" dirty="0" smtClean="0">
              <a:solidFill>
                <a:schemeClr val="bg1"/>
              </a:solidFill>
            </a:rPr>
            <a:t>Memory</a:t>
          </a:r>
          <a:endParaRPr lang="en-GB" sz="1600" b="1" kern="1200" dirty="0">
            <a:solidFill>
              <a:schemeClr val="bg1"/>
            </a:solidFill>
          </a:endParaRPr>
        </a:p>
      </dsp:txBody>
      <dsp:txXfrm>
        <a:off x="168781" y="906339"/>
        <a:ext cx="1472553" cy="778685"/>
      </dsp:txXfrm>
    </dsp:sp>
    <dsp:sp modelId="{02F77621-AB30-47FE-8035-FFCCF40BE815}">
      <dsp:nvSpPr>
        <dsp:cNvPr id="0" name=""/>
        <dsp:cNvSpPr/>
      </dsp:nvSpPr>
      <dsp:spPr>
        <a:xfrm>
          <a:off x="481907" y="565417"/>
          <a:ext cx="3879124" cy="3879124"/>
        </a:xfrm>
        <a:custGeom>
          <a:avLst/>
          <a:gdLst/>
          <a:ahLst/>
          <a:cxnLst/>
          <a:rect l="0" t="0" r="0" b="0"/>
          <a:pathLst>
            <a:path>
              <a:moveTo>
                <a:pt x="845450" y="338056"/>
              </a:moveTo>
              <a:arcTo wR="1939562" hR="1939562" stAng="14139600" swAng="88330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5C853F-7AC4-4F8C-9023-C364610BC86A}" type="datetimeFigureOut">
              <a:rPr lang="en-GB" smtClean="0"/>
              <a:pPr/>
              <a:t>11/09/2023</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F973CE-ADA0-4D90-8273-63872A258D39}" type="slidenum">
              <a:rPr lang="en-GB" smtClean="0"/>
              <a:pPr/>
              <a:t>‹nr.›</a:t>
            </a:fld>
            <a:endParaRPr lang="en-GB"/>
          </a:p>
        </p:txBody>
      </p:sp>
    </p:spTree>
    <p:extLst>
      <p:ext uri="{BB962C8B-B14F-4D97-AF65-F5344CB8AC3E}">
        <p14:creationId xmlns:p14="http://schemas.microsoft.com/office/powerpoint/2010/main" val="525982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4F973CE-ADA0-4D90-8273-63872A258D39}" type="slidenum">
              <a:rPr lang="en-GB" smtClean="0"/>
              <a:pPr/>
              <a:t>6</a:t>
            </a:fld>
            <a:endParaRPr lang="en-GB" dirty="0"/>
          </a:p>
        </p:txBody>
      </p:sp>
    </p:spTree>
    <p:extLst>
      <p:ext uri="{BB962C8B-B14F-4D97-AF65-F5344CB8AC3E}">
        <p14:creationId xmlns:p14="http://schemas.microsoft.com/office/powerpoint/2010/main" val="370253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4F973CE-ADA0-4D90-8273-63872A258D39}" type="slidenum">
              <a:rPr lang="en-GB" smtClean="0"/>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601"/>
            <a:ext cx="103632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828800" y="4953000"/>
            <a:ext cx="85344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EA76822-8775-461E-970F-2638CAE30D08}" type="datetime1">
              <a:rPr lang="en-GB" smtClean="0"/>
              <a:pPr/>
              <a:t>11/09/2023</a:t>
            </a:fld>
            <a:endParaRPr lang="en-GB"/>
          </a:p>
        </p:txBody>
      </p:sp>
      <p:sp>
        <p:nvSpPr>
          <p:cNvPr id="8" name="Slide Number Placeholder 7"/>
          <p:cNvSpPr>
            <a:spLocks noGrp="1"/>
          </p:cNvSpPr>
          <p:nvPr>
            <p:ph type="sldNum" sz="quarter" idx="11"/>
          </p:nvPr>
        </p:nvSpPr>
        <p:spPr/>
        <p:txBody>
          <a:bodyPr/>
          <a:lstStyle/>
          <a:p>
            <a:fld id="{F320DB10-44F1-4CA7-817A-2A4BCE770DB9}" type="slidenum">
              <a:rPr lang="en-GB" smtClean="0"/>
              <a:pPr/>
              <a:t>‹nr.›</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AB7D41-6A5E-4626-884A-AAE401B52706}" type="datetime1">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5F5E74-150D-4E18-9956-3DE69AFB4840}" type="datetime1">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277285-371D-4B6E-BF7C-D5BAB18CD75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BC98A9D0-F09E-4755-8AAF-4F40516C26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BD63F62D-18E0-4D20-BB06-38FEEE09D780}"/>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79ED4BA7-1010-456C-B934-0AAF899E8FF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51630A08-3772-4EA7-827E-08B8B7B639A0}"/>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576973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A239C7-8374-4C3D-B221-E3F5296F7CF6}"/>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5738DAD-0F33-4799-A9E2-9D90EA96CB5D}"/>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EE546BF6-A0C7-4037-AE95-A8D42E8DB08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95C1B2D8-48CA-42B9-AED6-A0258498E1C0}"/>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182A4EEB-E50C-4F17-B8D6-BD734120FB67}"/>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991286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8210C-7E9E-4BC1-AF7E-E90CBCE36E7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FD933F63-6976-40B1-8367-92E0F6B94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467E2D3C-250C-4137-AD79-107E8F2F2E2C}"/>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7773E043-29C1-4AAF-A746-2A5D1F6FEF67}"/>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31EBAC7-E4E0-4979-A5AE-676C16FC612E}"/>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3546270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C55603-024B-4FB0-A81A-9D043DBDAA28}"/>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08A3B417-EEC8-4651-A20E-4E1FC1FB3200}"/>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4648C990-0E5A-4520-91F2-4A7DF2098B70}"/>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093E1189-541F-4531-8F70-DC683F30ED18}"/>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C699FF98-87FF-48BF-8B79-7339AF98C00C}"/>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40EEFAB-0591-4401-B8BD-981D75ADB864}"/>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378547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774A5B-FCC5-4973-AACD-B31A81E85C15}"/>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B69BE42D-7B6D-4F33-B9E1-C8167CA6D2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F392FD50-FFB5-4CEB-B300-66F39AD30057}"/>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401BFB24-070C-4F3E-86ED-3C05661AE0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3CDB14FB-C825-42FA-9540-E18C24A5B5D4}"/>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F4DED6F0-E36B-4949-A1B7-F796D58FC0B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8" name="Tijdelijke aanduiding voor voettekst 7">
            <a:extLst>
              <a:ext uri="{FF2B5EF4-FFF2-40B4-BE49-F238E27FC236}">
                <a16:creationId xmlns:a16="http://schemas.microsoft.com/office/drawing/2014/main" id="{C7EBB639-F2EB-4FAA-81B1-1B52DABE23F0}"/>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0D720053-1101-4CDB-B103-291BD1B64F52}"/>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917915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01B62F-53DF-4D46-B9AD-E3C52D049D6E}"/>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DAB3A0F2-3565-416B-AE6F-E48FDDB81C19}"/>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4" name="Tijdelijke aanduiding voor voettekst 3">
            <a:extLst>
              <a:ext uri="{FF2B5EF4-FFF2-40B4-BE49-F238E27FC236}">
                <a16:creationId xmlns:a16="http://schemas.microsoft.com/office/drawing/2014/main" id="{26C209AE-638B-4921-A584-9D255A8C81C7}"/>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6D14A27F-9FBA-4A3B-B27C-54A08864E2A7}"/>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9984492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A7175C79-CADA-407B-9549-F93F43BA4602}"/>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3" name="Tijdelijke aanduiding voor voettekst 2">
            <a:extLst>
              <a:ext uri="{FF2B5EF4-FFF2-40B4-BE49-F238E27FC236}">
                <a16:creationId xmlns:a16="http://schemas.microsoft.com/office/drawing/2014/main" id="{8551339A-8A51-419E-BAC9-FBB54C0AB36E}"/>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0AF30428-CC03-46F4-99B1-49CE5968C1CD}"/>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4288786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A61E5-448B-4321-8E07-CDD861B08D6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B1D9C7D-C6FB-4BE5-A0A8-39FF7A724B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35019962-1B29-4F1A-A255-AC228F1C03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1F58BFC7-807B-4F08-8A68-976291F6B439}"/>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25CA2B0E-D74F-4E53-A6AE-1D6EA82F8C8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1A54F89C-6E36-4145-8E00-3C465F8AD43D}"/>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114503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Calibri" pitchFamily="34" charset="0"/>
              </a:defRPr>
            </a:lvl1pPr>
            <a:lvl2pPr>
              <a:defRPr>
                <a:solidFill>
                  <a:schemeClr val="tx2"/>
                </a:solidFill>
                <a:latin typeface="Calibri" pitchFamily="34" charset="0"/>
              </a:defRPr>
            </a:lvl2pPr>
            <a:lvl3pPr>
              <a:defRPr>
                <a:solidFill>
                  <a:schemeClr val="tx2"/>
                </a:solidFill>
                <a:latin typeface="Calibri" pitchFamily="34" charset="0"/>
              </a:defRPr>
            </a:lvl3pPr>
            <a:lvl4pPr>
              <a:defRPr>
                <a:solidFill>
                  <a:schemeClr val="tx2"/>
                </a:solidFill>
                <a:latin typeface="Calibri" pitchFamily="34" charset="0"/>
              </a:defRPr>
            </a:lvl4pPr>
            <a:lvl5pPr>
              <a:defRPr>
                <a:solidFill>
                  <a:schemeClr val="tx2"/>
                </a:solidFill>
                <a:latin typeface="Calibri" pitchFamily="34" charset="0"/>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p:txBody>
          <a:bodyPr/>
          <a:lstStyle/>
          <a:p>
            <a:fld id="{3D584A04-641F-40CF-87FA-6CD62D9995C8}" type="datetime1">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7FF227-8FF5-4F9C-A5C7-BBEE5BF6D43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F98908B9-0586-4026-83FC-56E3BBFF71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E94035AF-EF0D-48BC-B9CD-7D4542C251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5FE31643-A0B7-4AAF-A079-C476679E40FA}"/>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6" name="Tijdelijke aanduiding voor voettekst 5">
            <a:extLst>
              <a:ext uri="{FF2B5EF4-FFF2-40B4-BE49-F238E27FC236}">
                <a16:creationId xmlns:a16="http://schemas.microsoft.com/office/drawing/2014/main" id="{5435071E-F479-47C8-B723-6035A906D5D1}"/>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75C6E592-1443-4921-A7AB-3B6BC9C83476}"/>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296497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FBE087-0CFA-4C57-8BF3-0DDAF0AA67B3}"/>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9C39431F-BC31-45EF-9650-E99274ED3969}"/>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2F5451C-53B5-4B44-A13E-D65A63EBD6E3}"/>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C907B8EA-E488-4967-AF33-5267F6AEA23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BFC4B5DA-D738-4CDF-A127-85304ED98012}"/>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827492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67346088-140B-4559-9A72-3FB21C167DF9}"/>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B3F1A2D1-9E93-4A53-A12F-64FB3A9E9984}"/>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68DF0C6-762F-4835-BA24-8E809963EED1}"/>
              </a:ext>
            </a:extLst>
          </p:cNvPr>
          <p:cNvSpPr>
            <a:spLocks noGrp="1"/>
          </p:cNvSpPr>
          <p:nvPr>
            <p:ph type="dt" sz="half" idx="10"/>
          </p:nvPr>
        </p:nvSpPr>
        <p:spPr/>
        <p:txBody>
          <a:body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0BF6314F-9D48-4FAE-8B25-59A533833CF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6096E1E7-29AC-484B-863D-3C6B8ED914D6}"/>
              </a:ext>
            </a:extLst>
          </p:cNvPr>
          <p:cNvSpPr>
            <a:spLocks noGrp="1"/>
          </p:cNvSpPr>
          <p:nvPr>
            <p:ph type="sldNum" sz="quarter" idx="12"/>
          </p:nvPr>
        </p:nvSpPr>
        <p:spPr/>
        <p:txBody>
          <a:bodyPr/>
          <a:lstStyle/>
          <a:p>
            <a:fld id="{5A8E78BA-9861-497A-B784-A9BA9696B05E}" type="slidenum">
              <a:rPr lang="nl-BE" smtClean="0"/>
              <a:t>‹nr.›</a:t>
            </a:fld>
            <a:endParaRPr lang="nl-BE"/>
          </a:p>
        </p:txBody>
      </p:sp>
    </p:spTree>
    <p:extLst>
      <p:ext uri="{BB962C8B-B14F-4D97-AF65-F5344CB8AC3E}">
        <p14:creationId xmlns:p14="http://schemas.microsoft.com/office/powerpoint/2010/main" val="13136465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1371601"/>
            <a:ext cx="103632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4" y="4068764"/>
            <a:ext cx="103632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7CB82B-61DE-474B-954D-513AF1381739}" type="datetime1">
              <a:rPr lang="en-GB" smtClean="0"/>
              <a:pPr/>
              <a:t>11/09/2023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320DB10-44F1-4CA7-817A-2A4BCE770DB9}" type="slidenum">
              <a:rPr lang="en-GB" smtClean="0"/>
              <a:pPr/>
              <a:t>‹nr.›</a:t>
            </a:fld>
            <a:endParaRPr lang="en-GB"/>
          </a:p>
        </p:txBody>
      </p:sp>
      <p:sp>
        <p:nvSpPr>
          <p:cNvPr id="7" name="Oval 6"/>
          <p:cNvSpPr/>
          <p:nvPr/>
        </p:nvSpPr>
        <p:spPr>
          <a:xfrm>
            <a:off x="59944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261100"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28971" y="3924300"/>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6197600" y="1600201"/>
            <a:ext cx="53848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47F1046-D737-4BAE-9254-85D41C0C7890}" type="datetime1">
              <a:rPr lang="en-GB" smtClean="0"/>
              <a:pPr/>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0DB10-44F1-4CA7-817A-2A4BCE770DB9}" type="slidenum">
              <a:rPr lang="en-GB" smtClean="0"/>
              <a:pPr/>
              <a:t>‹nr.›</a:t>
            </a:fld>
            <a:endParaRPr lang="en-GB"/>
          </a:p>
        </p:txBody>
      </p:sp>
      <p:sp>
        <p:nvSpPr>
          <p:cNvPr id="9" name="Content Placeholder 8"/>
          <p:cNvSpPr>
            <a:spLocks noGrp="1"/>
          </p:cNvSpPr>
          <p:nvPr>
            <p:ph sz="quarter" idx="13"/>
          </p:nvPr>
        </p:nvSpPr>
        <p:spPr>
          <a:xfrm>
            <a:off x="487680" y="1600200"/>
            <a:ext cx="5388864"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600200"/>
            <a:ext cx="5386917"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6197601" y="1600200"/>
            <a:ext cx="5389033"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A41F4F1-8321-4989-A4E2-782302089632}" type="datetime1">
              <a:rPr lang="en-GB" smtClean="0"/>
              <a:pPr/>
              <a:t>11/09/2023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320DB10-44F1-4CA7-817A-2A4BCE770DB9}" type="slidenum">
              <a:rPr lang="en-GB" smtClean="0"/>
              <a:pPr/>
              <a:t>‹nr.›</a:t>
            </a:fld>
            <a:endParaRPr lang="en-GB"/>
          </a:p>
        </p:txBody>
      </p:sp>
      <p:sp>
        <p:nvSpPr>
          <p:cNvPr id="11" name="Content Placeholder 10"/>
          <p:cNvSpPr>
            <a:spLocks noGrp="1"/>
          </p:cNvSpPr>
          <p:nvPr>
            <p:ph sz="quarter" idx="13"/>
          </p:nvPr>
        </p:nvSpPr>
        <p:spPr>
          <a:xfrm>
            <a:off x="609600" y="2212848"/>
            <a:ext cx="5388864"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6230112" y="2212849"/>
            <a:ext cx="5388864"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E5ADD73-EFA0-4E8F-8039-52B35E6EDE95}" type="datetime1">
              <a:rPr lang="en-GB" smtClean="0"/>
              <a:pPr/>
              <a:t>11/09/2023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661EFB-FB48-4D90-A80A-304592CACD32}" type="datetime1">
              <a:rPr lang="en-GB" smtClean="0"/>
              <a:pPr/>
              <a:t>11/09/2023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76117" y="266700"/>
            <a:ext cx="4011084"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958850" y="273051"/>
            <a:ext cx="66611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876117" y="2438401"/>
            <a:ext cx="4011084"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CB4731-4156-43D3-9E89-D0AB4F54F58A}" type="datetime1">
              <a:rPr lang="en-GB" smtClean="0"/>
              <a:pPr/>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9435" y="228600"/>
            <a:ext cx="7615765"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2010835" y="1143000"/>
            <a:ext cx="8072965"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239435" y="5810250"/>
            <a:ext cx="7615765"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196626-A28B-4A89-A9FF-D46CCA0D2453}" type="datetime1">
              <a:rPr lang="en-GB" smtClean="0"/>
              <a:pPr/>
              <a:t>11/09/2023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320DB10-44F1-4CA7-817A-2A4BCE770DB9}" type="slidenum">
              <a:rPr lang="en-GB" smtClean="0"/>
              <a:pPr/>
              <a:t>‹nr.›</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0"/>
            <a:ext cx="109728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8484463" y="6356351"/>
            <a:ext cx="2781300"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47A85DF6-9628-4826-BE67-DFDF414168B7}" type="datetime1">
              <a:rPr lang="en-GB" smtClean="0"/>
              <a:pPr/>
              <a:t>11/09/2023</a:t>
            </a:fld>
            <a:endParaRPr lang="en-GB"/>
          </a:p>
        </p:txBody>
      </p:sp>
      <p:sp>
        <p:nvSpPr>
          <p:cNvPr id="5" name="Footer Placeholder 4"/>
          <p:cNvSpPr>
            <a:spLocks noGrp="1"/>
          </p:cNvSpPr>
          <p:nvPr>
            <p:ph type="ftr" sz="quarter" idx="3"/>
          </p:nvPr>
        </p:nvSpPr>
        <p:spPr>
          <a:xfrm>
            <a:off x="878887" y="6356351"/>
            <a:ext cx="3797300"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11391038" y="6356351"/>
            <a:ext cx="749300"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F320DB10-44F1-4CA7-817A-2A4BCE770DB9}" type="slidenum">
              <a:rPr lang="en-GB" smtClean="0"/>
              <a:pPr/>
              <a:t>‹nr.›</a:t>
            </a:fld>
            <a:endParaRPr lang="en-GB"/>
          </a:p>
        </p:txBody>
      </p:sp>
      <p:sp>
        <p:nvSpPr>
          <p:cNvPr id="7" name="Oval 6"/>
          <p:cNvSpPr/>
          <p:nvPr/>
        </p:nvSpPr>
        <p:spPr>
          <a:xfrm>
            <a:off x="11277014"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758826" y="6499384"/>
            <a:ext cx="113029"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18B8D94-CBC4-412A-BFB1-7231936E1B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9790BFE1-1B30-49D5-9A9B-D94BC7AE54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1B7A4F0-0BDF-46A8-A35D-0402A27869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CB2696-F861-45D7-9E42-A0439C2C9626}" type="datetimeFigureOut">
              <a:rPr lang="nl-BE" smtClean="0"/>
              <a:t>11/09/2023</a:t>
            </a:fld>
            <a:endParaRPr lang="nl-BE"/>
          </a:p>
        </p:txBody>
      </p:sp>
      <p:sp>
        <p:nvSpPr>
          <p:cNvPr id="5" name="Tijdelijke aanduiding voor voettekst 4">
            <a:extLst>
              <a:ext uri="{FF2B5EF4-FFF2-40B4-BE49-F238E27FC236}">
                <a16:creationId xmlns:a16="http://schemas.microsoft.com/office/drawing/2014/main" id="{C70E12ED-6AD2-4A9B-ADF3-C5194104FC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E4A41DEA-7B68-41AB-95E0-C1B060AEA8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8E78BA-9861-497A-B784-A9BA9696B05E}" type="slidenum">
              <a:rPr lang="nl-BE" smtClean="0"/>
              <a:t>‹nr.›</a:t>
            </a:fld>
            <a:endParaRPr lang="nl-BE"/>
          </a:p>
        </p:txBody>
      </p:sp>
    </p:spTree>
    <p:extLst>
      <p:ext uri="{BB962C8B-B14F-4D97-AF65-F5344CB8AC3E}">
        <p14:creationId xmlns:p14="http://schemas.microsoft.com/office/powerpoint/2010/main" val="211160204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OqbJTX-ChNA"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tiff"/></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latin typeface="Calibri" pitchFamily="34" charset="0"/>
              </a:rPr>
              <a:t>DIAGRAMA UK METHODOLOGY</a:t>
            </a:r>
            <a:endParaRPr lang="en-GB" sz="4800" dirty="0">
              <a:latin typeface="Calibri" pitchFamily="34" charset="0"/>
            </a:endParaRPr>
          </a:p>
        </p:txBody>
      </p:sp>
      <p:pic>
        <p:nvPicPr>
          <p:cNvPr id="3" name="Imagen 24"/>
          <p:cNvPicPr/>
          <p:nvPr/>
        </p:nvPicPr>
        <p:blipFill>
          <a:blip r:embed="rId2"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pic>
        <p:nvPicPr>
          <p:cNvPr id="4" name="Imagen 25" descr="Macintosh HD:Users:marinarubioborrego:Desktop:Diagrama:GALA:Gala 4:_DSF2022.jpg"/>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2873130" y="1969831"/>
            <a:ext cx="6107095" cy="3170828"/>
          </a:xfrm>
          <a:prstGeom prst="rect">
            <a:avLst/>
          </a:prstGeom>
          <a:noFill/>
          <a:ln>
            <a:noFill/>
          </a:ln>
        </p:spPr>
      </p:pic>
      <p:sp>
        <p:nvSpPr>
          <p:cNvPr id="5" name="Subtitle 2"/>
          <p:cNvSpPr txBox="1">
            <a:spLocks/>
          </p:cNvSpPr>
          <p:nvPr/>
        </p:nvSpPr>
        <p:spPr>
          <a:xfrm>
            <a:off x="1100051" y="5518484"/>
            <a:ext cx="10033171" cy="665674"/>
          </a:xfrm>
          <a:prstGeom prst="rect">
            <a:avLst/>
          </a:prstGeom>
        </p:spPr>
        <p:txBody>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pPr>
            <a:r>
              <a:rPr lang="en-GB" b="1" dirty="0" smtClean="0">
                <a:latin typeface="Calibri" pitchFamily="34" charset="0"/>
              </a:rPr>
              <a:t>We support people to live their best life</a:t>
            </a:r>
          </a:p>
        </p:txBody>
      </p:sp>
    </p:spTree>
    <p:extLst>
      <p:ext uri="{BB962C8B-B14F-4D97-AF65-F5344CB8AC3E}">
        <p14:creationId xmlns:p14="http://schemas.microsoft.com/office/powerpoint/2010/main" val="4215356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3333" y="3179607"/>
            <a:ext cx="11768667" cy="3763065"/>
          </a:xfrm>
        </p:spPr>
        <p:txBody>
          <a:bodyPr numCol="2">
            <a:noAutofit/>
          </a:bodyPr>
          <a:lstStyle/>
          <a:p>
            <a:pPr marL="0" indent="0">
              <a:buNone/>
            </a:pPr>
            <a:r>
              <a:rPr lang="en-GB" sz="1700" b="1" dirty="0" smtClean="0">
                <a:solidFill>
                  <a:schemeClr val="tx2"/>
                </a:solidFill>
                <a:latin typeface="Calibri" pitchFamily="34" charset="0"/>
              </a:rPr>
              <a:t>We </a:t>
            </a:r>
            <a:r>
              <a:rPr lang="en-GB" sz="1700" b="1" dirty="0">
                <a:solidFill>
                  <a:schemeClr val="tx2"/>
                </a:solidFill>
                <a:latin typeface="Calibri" pitchFamily="34" charset="0"/>
              </a:rPr>
              <a:t>do need to change what we do if:</a:t>
            </a:r>
          </a:p>
          <a:p>
            <a:pPr>
              <a:buFont typeface="Wingdings" panose="05000000000000000000" pitchFamily="2" charset="2"/>
              <a:buChar char="v"/>
            </a:pPr>
            <a:r>
              <a:rPr lang="en-GB" sz="1700" dirty="0" smtClean="0">
                <a:latin typeface="Calibri" pitchFamily="34" charset="0"/>
              </a:rPr>
              <a:t>we </a:t>
            </a:r>
            <a:r>
              <a:rPr lang="en-GB" sz="1700" dirty="0">
                <a:latin typeface="Calibri" pitchFamily="34" charset="0"/>
              </a:rPr>
              <a:t>lock </a:t>
            </a:r>
            <a:r>
              <a:rPr lang="en-GB" sz="1700" dirty="0" smtClean="0">
                <a:latin typeface="Calibri" pitchFamily="34" charset="0"/>
              </a:rPr>
              <a:t>the rooms and environment of the people we support</a:t>
            </a:r>
            <a:endParaRPr lang="en-GB" sz="1700" dirty="0">
              <a:latin typeface="Calibri" pitchFamily="34" charset="0"/>
            </a:endParaRPr>
          </a:p>
          <a:p>
            <a:pPr>
              <a:buFont typeface="Wingdings" panose="05000000000000000000" pitchFamily="2" charset="2"/>
              <a:buChar char="v"/>
            </a:pPr>
            <a:r>
              <a:rPr lang="en-GB" sz="1700" dirty="0" smtClean="0">
                <a:latin typeface="Calibri" pitchFamily="34" charset="0"/>
              </a:rPr>
              <a:t>people we support </a:t>
            </a:r>
            <a:r>
              <a:rPr lang="en-GB" sz="1700" dirty="0">
                <a:latin typeface="Calibri" pitchFamily="34" charset="0"/>
              </a:rPr>
              <a:t>are woken in the morning</a:t>
            </a:r>
          </a:p>
          <a:p>
            <a:pPr>
              <a:buFont typeface="Wingdings" panose="05000000000000000000" pitchFamily="2" charset="2"/>
              <a:buChar char="v"/>
            </a:pPr>
            <a:r>
              <a:rPr lang="en-GB" sz="1700" dirty="0" smtClean="0">
                <a:latin typeface="Calibri" pitchFamily="34" charset="0"/>
              </a:rPr>
              <a:t>tepid and repetitive food </a:t>
            </a:r>
            <a:r>
              <a:rPr lang="en-GB" sz="1700" dirty="0">
                <a:latin typeface="Calibri" pitchFamily="34" charset="0"/>
              </a:rPr>
              <a:t>is served</a:t>
            </a:r>
          </a:p>
          <a:p>
            <a:pPr>
              <a:buFont typeface="Wingdings" panose="05000000000000000000" pitchFamily="2" charset="2"/>
              <a:buChar char="v"/>
            </a:pPr>
            <a:r>
              <a:rPr lang="en-GB" sz="1700" dirty="0" smtClean="0">
                <a:latin typeface="Calibri" pitchFamily="34" charset="0"/>
              </a:rPr>
              <a:t>spend </a:t>
            </a:r>
            <a:r>
              <a:rPr lang="en-GB" sz="1700" dirty="0">
                <a:latin typeface="Calibri" pitchFamily="34" charset="0"/>
              </a:rPr>
              <a:t>most of the time </a:t>
            </a:r>
            <a:r>
              <a:rPr lang="en-GB" sz="1700" dirty="0" smtClean="0">
                <a:latin typeface="Calibri" pitchFamily="34" charset="0"/>
              </a:rPr>
              <a:t>in their rooms than engaging</a:t>
            </a:r>
            <a:endParaRPr lang="en-GB" sz="1700" dirty="0">
              <a:latin typeface="Calibri" pitchFamily="34" charset="0"/>
            </a:endParaRPr>
          </a:p>
          <a:p>
            <a:pPr>
              <a:buFont typeface="Wingdings" panose="05000000000000000000" pitchFamily="2" charset="2"/>
              <a:buChar char="v"/>
            </a:pPr>
            <a:r>
              <a:rPr lang="en-GB" sz="1700" dirty="0" smtClean="0">
                <a:latin typeface="Calibri" pitchFamily="34" charset="0"/>
              </a:rPr>
              <a:t>people we support are into </a:t>
            </a:r>
            <a:r>
              <a:rPr lang="en-GB" sz="1700" dirty="0">
                <a:latin typeface="Calibri" pitchFamily="34" charset="0"/>
              </a:rPr>
              <a:t>night attire before the evening meal</a:t>
            </a:r>
          </a:p>
          <a:p>
            <a:pPr>
              <a:buFont typeface="Wingdings" panose="05000000000000000000" pitchFamily="2" charset="2"/>
              <a:buChar char="v"/>
            </a:pPr>
            <a:r>
              <a:rPr lang="en-GB" sz="1700" dirty="0" smtClean="0">
                <a:latin typeface="Calibri" pitchFamily="34" charset="0"/>
              </a:rPr>
              <a:t>Choices of food or activities are not given</a:t>
            </a:r>
          </a:p>
          <a:p>
            <a:pPr>
              <a:buFont typeface="Wingdings" panose="05000000000000000000" pitchFamily="2" charset="2"/>
              <a:buChar char="v"/>
            </a:pPr>
            <a:r>
              <a:rPr lang="en-GB" sz="1700" dirty="0" smtClean="0">
                <a:latin typeface="Calibri" pitchFamily="34" charset="0"/>
              </a:rPr>
              <a:t>Team </a:t>
            </a:r>
            <a:r>
              <a:rPr lang="en-GB" sz="1700" dirty="0">
                <a:latin typeface="Calibri" pitchFamily="34" charset="0"/>
              </a:rPr>
              <a:t>members are behind closed </a:t>
            </a:r>
            <a:r>
              <a:rPr lang="en-GB" sz="1700" dirty="0" smtClean="0">
                <a:latin typeface="Calibri" pitchFamily="34" charset="0"/>
              </a:rPr>
              <a:t>doors</a:t>
            </a:r>
          </a:p>
          <a:p>
            <a:pPr>
              <a:buFont typeface="Wingdings" panose="05000000000000000000" pitchFamily="2" charset="2"/>
              <a:buChar char="v"/>
            </a:pPr>
            <a:r>
              <a:rPr lang="en-GB" sz="1700" dirty="0">
                <a:latin typeface="Calibri" pitchFamily="34" charset="0"/>
              </a:rPr>
              <a:t>T</a:t>
            </a:r>
            <a:r>
              <a:rPr lang="en-GB" sz="1700" dirty="0" smtClean="0">
                <a:latin typeface="Calibri" pitchFamily="34" charset="0"/>
              </a:rPr>
              <a:t>eam </a:t>
            </a:r>
            <a:r>
              <a:rPr lang="en-GB" sz="1700" dirty="0">
                <a:latin typeface="Calibri" pitchFamily="34" charset="0"/>
              </a:rPr>
              <a:t>members do things for </a:t>
            </a:r>
            <a:r>
              <a:rPr lang="en-GB" sz="1700" dirty="0" smtClean="0">
                <a:latin typeface="Calibri" pitchFamily="34" charset="0"/>
              </a:rPr>
              <a:t>people </a:t>
            </a:r>
            <a:r>
              <a:rPr lang="en-GB" sz="1700" dirty="0">
                <a:latin typeface="Calibri" pitchFamily="34" charset="0"/>
              </a:rPr>
              <a:t>we support that they can do for </a:t>
            </a:r>
            <a:r>
              <a:rPr lang="en-GB" sz="1700" dirty="0" smtClean="0">
                <a:latin typeface="Calibri" pitchFamily="34" charset="0"/>
              </a:rPr>
              <a:t>themselves</a:t>
            </a:r>
          </a:p>
          <a:p>
            <a:pPr>
              <a:buNone/>
            </a:pPr>
            <a:endParaRPr lang="en-GB" sz="1700" dirty="0" smtClean="0">
              <a:latin typeface="Calibri" pitchFamily="34" charset="0"/>
            </a:endParaRPr>
          </a:p>
          <a:p>
            <a:pPr>
              <a:buFont typeface="Wingdings" panose="05000000000000000000" pitchFamily="2" charset="2"/>
              <a:buChar char="v"/>
            </a:pPr>
            <a:r>
              <a:rPr lang="en-GB" sz="1700" dirty="0" smtClean="0">
                <a:latin typeface="Calibri" pitchFamily="34" charset="0"/>
              </a:rPr>
              <a:t>People we support are in </a:t>
            </a:r>
            <a:r>
              <a:rPr lang="en-GB" sz="1700" dirty="0">
                <a:latin typeface="Calibri" pitchFamily="34" charset="0"/>
              </a:rPr>
              <a:t>bed by 6pm</a:t>
            </a:r>
          </a:p>
          <a:p>
            <a:pPr>
              <a:buFont typeface="Wingdings" panose="05000000000000000000" pitchFamily="2" charset="2"/>
              <a:buChar char="v"/>
            </a:pPr>
            <a:r>
              <a:rPr lang="en-GB" sz="1700" dirty="0">
                <a:latin typeface="Calibri" pitchFamily="34" charset="0"/>
              </a:rPr>
              <a:t>L</a:t>
            </a:r>
            <a:r>
              <a:rPr lang="en-GB" sz="1700" dirty="0" smtClean="0">
                <a:latin typeface="Calibri" pitchFamily="34" charset="0"/>
              </a:rPr>
              <a:t>arge </a:t>
            </a:r>
            <a:r>
              <a:rPr lang="en-GB" sz="1700" dirty="0">
                <a:latin typeface="Calibri" pitchFamily="34" charset="0"/>
              </a:rPr>
              <a:t>dining tables/rooms and plastic crockery and glasses, etc.</a:t>
            </a:r>
          </a:p>
          <a:p>
            <a:pPr>
              <a:buFont typeface="Wingdings" panose="05000000000000000000" pitchFamily="2" charset="2"/>
              <a:buChar char="v"/>
            </a:pPr>
            <a:r>
              <a:rPr lang="en-GB" sz="1700" dirty="0">
                <a:latin typeface="Calibri" pitchFamily="34" charset="0"/>
              </a:rPr>
              <a:t>I</a:t>
            </a:r>
            <a:r>
              <a:rPr lang="en-GB" sz="1700" dirty="0" smtClean="0">
                <a:latin typeface="Calibri" pitchFamily="34" charset="0"/>
              </a:rPr>
              <a:t>f </a:t>
            </a:r>
            <a:r>
              <a:rPr lang="en-GB" sz="1700" dirty="0">
                <a:latin typeface="Calibri" pitchFamily="34" charset="0"/>
              </a:rPr>
              <a:t>language used is condescending, childish, or patronising – such as – ‘</a:t>
            </a:r>
            <a:r>
              <a:rPr lang="en-GB" sz="1700" dirty="0" smtClean="0">
                <a:latin typeface="Calibri" pitchFamily="34" charset="0"/>
              </a:rPr>
              <a:t>Good boy</a:t>
            </a:r>
            <a:r>
              <a:rPr lang="en-GB" sz="1700" dirty="0">
                <a:latin typeface="Calibri" pitchFamily="34" charset="0"/>
              </a:rPr>
              <a:t>” or “Good morning sweetheart"</a:t>
            </a:r>
          </a:p>
          <a:p>
            <a:pPr>
              <a:buFont typeface="Wingdings" panose="05000000000000000000" pitchFamily="2" charset="2"/>
              <a:buChar char="v"/>
            </a:pPr>
            <a:r>
              <a:rPr lang="en-GB" sz="1700" dirty="0">
                <a:latin typeface="Calibri" pitchFamily="34" charset="0"/>
              </a:rPr>
              <a:t>T</a:t>
            </a:r>
            <a:r>
              <a:rPr lang="en-GB" sz="1700" dirty="0" smtClean="0">
                <a:latin typeface="Calibri" pitchFamily="34" charset="0"/>
              </a:rPr>
              <a:t>eam </a:t>
            </a:r>
            <a:r>
              <a:rPr lang="en-GB" sz="1700" dirty="0">
                <a:latin typeface="Calibri" pitchFamily="34" charset="0"/>
              </a:rPr>
              <a:t>members are focused on the task rather than </a:t>
            </a:r>
            <a:r>
              <a:rPr lang="en-GB" sz="1700" dirty="0" smtClean="0">
                <a:latin typeface="Calibri" pitchFamily="34" charset="0"/>
              </a:rPr>
              <a:t>the person </a:t>
            </a:r>
            <a:r>
              <a:rPr lang="en-GB" sz="1700" dirty="0">
                <a:latin typeface="Calibri" pitchFamily="34" charset="0"/>
              </a:rPr>
              <a:t>and </a:t>
            </a:r>
            <a:r>
              <a:rPr lang="en-GB" sz="1700" dirty="0" smtClean="0">
                <a:latin typeface="Calibri" pitchFamily="34" charset="0"/>
              </a:rPr>
              <a:t>their needs</a:t>
            </a:r>
            <a:endParaRPr lang="en-GB" sz="1700" dirty="0">
              <a:latin typeface="Calibri" pitchFamily="34" charset="0"/>
            </a:endParaRPr>
          </a:p>
          <a:p>
            <a:pPr>
              <a:buFont typeface="Wingdings" panose="05000000000000000000" pitchFamily="2" charset="2"/>
              <a:buChar char="v"/>
            </a:pPr>
            <a:r>
              <a:rPr lang="en-GB" sz="1700" dirty="0">
                <a:latin typeface="Calibri" pitchFamily="34" charset="0"/>
              </a:rPr>
              <a:t>I</a:t>
            </a:r>
            <a:r>
              <a:rPr lang="en-GB" sz="1700" dirty="0" smtClean="0">
                <a:latin typeface="Calibri" pitchFamily="34" charset="0"/>
              </a:rPr>
              <a:t>f </a:t>
            </a:r>
            <a:r>
              <a:rPr lang="en-GB" sz="1700" dirty="0">
                <a:latin typeface="Calibri" pitchFamily="34" charset="0"/>
              </a:rPr>
              <a:t>you’re running a hospital rather than a home (medical model)</a:t>
            </a:r>
          </a:p>
          <a:p>
            <a:pPr>
              <a:buFont typeface="Wingdings" panose="05000000000000000000" pitchFamily="2" charset="2"/>
              <a:buChar char="v"/>
            </a:pPr>
            <a:endParaRPr lang="en-GB" sz="1900" dirty="0"/>
          </a:p>
        </p:txBody>
      </p:sp>
      <p:sp>
        <p:nvSpPr>
          <p:cNvPr id="4" name="Rectangle 3"/>
          <p:cNvSpPr/>
          <p:nvPr/>
        </p:nvSpPr>
        <p:spPr>
          <a:xfrm>
            <a:off x="2511188" y="1588040"/>
            <a:ext cx="8882526" cy="1631216"/>
          </a:xfrm>
          <a:prstGeom prst="rect">
            <a:avLst/>
          </a:prstGeom>
        </p:spPr>
        <p:txBody>
          <a:bodyPr wrap="square">
            <a:spAutoFit/>
          </a:bodyPr>
          <a:lstStyle/>
          <a:p>
            <a:r>
              <a:rPr lang="en-GB" sz="2000" b="1" dirty="0" smtClean="0">
                <a:solidFill>
                  <a:schemeClr val="tx2"/>
                </a:solidFill>
                <a:latin typeface="Calibri" pitchFamily="34" charset="0"/>
              </a:rPr>
              <a:t>Why do we need to change what we do when we already:</a:t>
            </a:r>
          </a:p>
          <a:p>
            <a:pPr marL="285750" indent="-285750">
              <a:buFont typeface="Wingdings" panose="05000000000000000000" pitchFamily="2" charset="2"/>
              <a:buChar char="v"/>
            </a:pPr>
            <a:r>
              <a:rPr lang="en-GB" sz="2000" dirty="0" smtClean="0">
                <a:solidFill>
                  <a:schemeClr val="tx1">
                    <a:lumMod val="50000"/>
                    <a:lumOff val="50000"/>
                  </a:schemeClr>
                </a:solidFill>
                <a:latin typeface="Calibri" pitchFamily="34" charset="0"/>
              </a:rPr>
              <a:t> have a good reputation</a:t>
            </a:r>
          </a:p>
          <a:p>
            <a:pPr marL="285750" indent="-285750">
              <a:buFont typeface="Wingdings" panose="05000000000000000000" pitchFamily="2" charset="2"/>
              <a:buChar char="v"/>
            </a:pPr>
            <a:r>
              <a:rPr lang="en-GB" sz="2000" dirty="0" smtClean="0">
                <a:solidFill>
                  <a:schemeClr val="tx1">
                    <a:lumMod val="50000"/>
                    <a:lumOff val="50000"/>
                  </a:schemeClr>
                </a:solidFill>
                <a:latin typeface="Calibri" pitchFamily="34" charset="0"/>
              </a:rPr>
              <a:t>meet the required standards</a:t>
            </a:r>
          </a:p>
          <a:p>
            <a:pPr marL="285750" indent="-285750">
              <a:buFont typeface="Wingdings" panose="05000000000000000000" pitchFamily="2" charset="2"/>
              <a:buChar char="v"/>
            </a:pPr>
            <a:r>
              <a:rPr lang="en-GB" sz="2000" dirty="0" smtClean="0">
                <a:solidFill>
                  <a:schemeClr val="tx1">
                    <a:lumMod val="50000"/>
                    <a:lumOff val="50000"/>
                  </a:schemeClr>
                </a:solidFill>
                <a:latin typeface="Calibri" pitchFamily="34" charset="0"/>
              </a:rPr>
              <a:t>have families/people using the service who are happy and don’t complain.</a:t>
            </a:r>
          </a:p>
          <a:p>
            <a:pPr marL="285750" indent="-285750">
              <a:buFont typeface="Wingdings" panose="05000000000000000000" pitchFamily="2" charset="2"/>
              <a:buChar char="v"/>
            </a:pPr>
            <a:r>
              <a:rPr lang="en-GB" sz="2000" dirty="0" smtClean="0">
                <a:solidFill>
                  <a:schemeClr val="tx1">
                    <a:lumMod val="50000"/>
                    <a:lumOff val="50000"/>
                  </a:schemeClr>
                </a:solidFill>
                <a:latin typeface="Calibri" pitchFamily="34" charset="0"/>
              </a:rPr>
              <a:t>Low staff turn over</a:t>
            </a:r>
          </a:p>
        </p:txBody>
      </p:sp>
      <p:pic>
        <p:nvPicPr>
          <p:cNvPr id="5"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
        <p:nvSpPr>
          <p:cNvPr id="7" name="Title 6"/>
          <p:cNvSpPr>
            <a:spLocks noGrp="1"/>
          </p:cNvSpPr>
          <p:nvPr>
            <p:ph type="title"/>
          </p:nvPr>
        </p:nvSpPr>
        <p:spPr/>
        <p:txBody>
          <a:bodyPr/>
          <a:lstStyle/>
          <a:p>
            <a:r>
              <a:rPr lang="en-GB" sz="4800" dirty="0" smtClean="0">
                <a:latin typeface="Calibri" pitchFamily="34" charset="0"/>
              </a:rPr>
              <a:t>THE NEED FOR CHANGE</a:t>
            </a:r>
            <a:endParaRPr lang="en-GB" sz="4800" dirty="0">
              <a:latin typeface="Calibri" pitchFamily="34" charset="0"/>
            </a:endParaRPr>
          </a:p>
        </p:txBody>
      </p:sp>
      <p:pic>
        <p:nvPicPr>
          <p:cNvPr id="3074" name="Picture 2" descr="\\vslzdc1\redirects\marina.rubio\Escritorio\download.pn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l="22842" r="21321"/>
          <a:stretch/>
        </p:blipFill>
        <p:spPr bwMode="auto">
          <a:xfrm>
            <a:off x="1569492" y="1709382"/>
            <a:ext cx="750627" cy="1344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6335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800" dirty="0" smtClean="0">
                <a:latin typeface="Calibri" pitchFamily="34" charset="0"/>
              </a:rPr>
              <a:t>MONTESSORI: The History</a:t>
            </a:r>
            <a:endParaRPr lang="en-GB" sz="4800" dirty="0">
              <a:latin typeface="Calibri" pitchFamily="34" charset="0"/>
            </a:endParaRPr>
          </a:p>
        </p:txBody>
      </p:sp>
      <p:sp>
        <p:nvSpPr>
          <p:cNvPr id="3" name="Content Placeholder 2"/>
          <p:cNvSpPr>
            <a:spLocks noGrp="1"/>
          </p:cNvSpPr>
          <p:nvPr>
            <p:ph idx="1"/>
          </p:nvPr>
        </p:nvSpPr>
        <p:spPr/>
        <p:txBody>
          <a:bodyPr>
            <a:normAutofit/>
          </a:bodyPr>
          <a:lstStyle/>
          <a:p>
            <a:pPr marL="2286000" lvl="5" indent="0">
              <a:buNone/>
            </a:pPr>
            <a:endParaRPr lang="en-GB" sz="2000" dirty="0">
              <a:latin typeface="Calibri" pitchFamily="34" charset="0"/>
            </a:endParaRPr>
          </a:p>
          <a:p>
            <a:pPr marL="2286000" lvl="5" indent="0">
              <a:buNone/>
            </a:pPr>
            <a:r>
              <a:rPr lang="en-GB" sz="2000" b="1" dirty="0" smtClean="0">
                <a:solidFill>
                  <a:schemeClr val="tx2"/>
                </a:solidFill>
                <a:latin typeface="Calibri" pitchFamily="34" charset="0"/>
              </a:rPr>
              <a:t>Dr </a:t>
            </a:r>
            <a:r>
              <a:rPr lang="en-GB" sz="2000" b="1" dirty="0">
                <a:solidFill>
                  <a:schemeClr val="tx2"/>
                </a:solidFill>
                <a:latin typeface="Calibri" pitchFamily="34" charset="0"/>
              </a:rPr>
              <a:t>Maria </a:t>
            </a:r>
            <a:r>
              <a:rPr lang="en-GB" sz="2000" b="1" dirty="0" smtClean="0">
                <a:solidFill>
                  <a:schemeClr val="tx2"/>
                </a:solidFill>
                <a:latin typeface="Calibri" pitchFamily="34" charset="0"/>
              </a:rPr>
              <a:t>Montessori.</a:t>
            </a:r>
            <a:endParaRPr lang="en-GB" sz="2000" b="1" dirty="0">
              <a:solidFill>
                <a:schemeClr val="tx2"/>
              </a:solidFill>
              <a:latin typeface="Calibri" pitchFamily="34" charset="0"/>
            </a:endParaRPr>
          </a:p>
          <a:p>
            <a:pPr marL="2286000" lvl="5" indent="0" algn="just">
              <a:buNone/>
            </a:pPr>
            <a:r>
              <a:rPr lang="en-GB" sz="2000" dirty="0">
                <a:latin typeface="Calibri" pitchFamily="34" charset="0"/>
              </a:rPr>
              <a:t>Maria Montessori (1870-1952) was the </a:t>
            </a:r>
            <a:r>
              <a:rPr lang="en-GB" sz="2000" dirty="0" smtClean="0">
                <a:latin typeface="Calibri" pitchFamily="34" charset="0"/>
              </a:rPr>
              <a:t>first female </a:t>
            </a:r>
            <a:r>
              <a:rPr lang="en-GB" sz="2000" dirty="0">
                <a:latin typeface="Calibri" pitchFamily="34" charset="0"/>
              </a:rPr>
              <a:t>Physician in Italy. She worked </a:t>
            </a:r>
            <a:r>
              <a:rPr lang="en-GB" sz="2000" dirty="0" smtClean="0">
                <a:latin typeface="Calibri" pitchFamily="34" charset="0"/>
              </a:rPr>
              <a:t>with underprivileged </a:t>
            </a:r>
            <a:r>
              <a:rPr lang="en-GB" sz="2000" dirty="0">
                <a:latin typeface="Calibri" pitchFamily="34" charset="0"/>
              </a:rPr>
              <a:t>children who were </a:t>
            </a:r>
            <a:r>
              <a:rPr lang="en-GB" sz="2000" dirty="0" smtClean="0">
                <a:latin typeface="Calibri" pitchFamily="34" charset="0"/>
              </a:rPr>
              <a:t>labelled “unteachable</a:t>
            </a:r>
            <a:r>
              <a:rPr lang="en-GB" sz="2000" dirty="0">
                <a:latin typeface="Calibri" pitchFamily="34" charset="0"/>
              </a:rPr>
              <a:t>” and who were called “</a:t>
            </a:r>
            <a:r>
              <a:rPr lang="en-GB" sz="2000" dirty="0" smtClean="0">
                <a:latin typeface="Calibri" pitchFamily="34" charset="0"/>
              </a:rPr>
              <a:t>mental defectives</a:t>
            </a:r>
            <a:r>
              <a:rPr lang="en-GB" sz="2000" dirty="0">
                <a:latin typeface="Calibri" pitchFamily="34" charset="0"/>
              </a:rPr>
              <a:t>”. Her goal in working with </a:t>
            </a:r>
            <a:r>
              <a:rPr lang="en-GB" sz="2000" dirty="0" smtClean="0">
                <a:latin typeface="Calibri" pitchFamily="34" charset="0"/>
              </a:rPr>
              <a:t>these children </a:t>
            </a:r>
            <a:r>
              <a:rPr lang="en-GB" sz="2000" dirty="0">
                <a:latin typeface="Calibri" pitchFamily="34" charset="0"/>
              </a:rPr>
              <a:t>was to improve their quality of life.</a:t>
            </a:r>
          </a:p>
          <a:p>
            <a:pPr marL="2286000" lvl="5" indent="0" algn="just">
              <a:buNone/>
            </a:pPr>
            <a:r>
              <a:rPr lang="en-GB" sz="2000" dirty="0">
                <a:latin typeface="Calibri" pitchFamily="34" charset="0"/>
              </a:rPr>
              <a:t>Montessori’s philosophy (vision) makes </a:t>
            </a:r>
            <a:r>
              <a:rPr lang="en-GB" sz="2000" dirty="0" smtClean="0">
                <a:latin typeface="Calibri" pitchFamily="34" charset="0"/>
              </a:rPr>
              <a:t>a perfect </a:t>
            </a:r>
            <a:r>
              <a:rPr lang="en-GB" sz="2000" dirty="0">
                <a:latin typeface="Calibri" pitchFamily="34" charset="0"/>
              </a:rPr>
              <a:t>mission statement for aged </a:t>
            </a:r>
            <a:r>
              <a:rPr lang="en-GB" sz="2000" dirty="0" smtClean="0">
                <a:latin typeface="Calibri" pitchFamily="34" charset="0"/>
              </a:rPr>
              <a:t>care: To </a:t>
            </a:r>
            <a:r>
              <a:rPr lang="en-GB" sz="2000" dirty="0">
                <a:latin typeface="Calibri" pitchFamily="34" charset="0"/>
              </a:rPr>
              <a:t>enable persons to be as independent </a:t>
            </a:r>
            <a:r>
              <a:rPr lang="en-GB" sz="2000" dirty="0" smtClean="0">
                <a:latin typeface="Calibri" pitchFamily="34" charset="0"/>
              </a:rPr>
              <a:t>as possible</a:t>
            </a:r>
            <a:r>
              <a:rPr lang="en-GB" sz="2000" dirty="0">
                <a:latin typeface="Calibri" pitchFamily="34" charset="0"/>
              </a:rPr>
              <a:t>, to have a meaningful place in </a:t>
            </a:r>
            <a:r>
              <a:rPr lang="en-GB" sz="2000" dirty="0" smtClean="0">
                <a:latin typeface="Calibri" pitchFamily="34" charset="0"/>
              </a:rPr>
              <a:t>their community</a:t>
            </a:r>
            <a:r>
              <a:rPr lang="en-GB" sz="2000" dirty="0">
                <a:latin typeface="Calibri" pitchFamily="34" charset="0"/>
              </a:rPr>
              <a:t>, to have high self-esteem, and to </a:t>
            </a:r>
            <a:r>
              <a:rPr lang="en-GB" sz="2000" dirty="0" smtClean="0">
                <a:latin typeface="Calibri" pitchFamily="34" charset="0"/>
              </a:rPr>
              <a:t>have the </a:t>
            </a:r>
            <a:r>
              <a:rPr lang="en-GB" sz="2000" dirty="0">
                <a:latin typeface="Calibri" pitchFamily="34" charset="0"/>
              </a:rPr>
              <a:t>chance to make choices and </a:t>
            </a:r>
            <a:r>
              <a:rPr lang="en-GB" sz="2000" dirty="0" smtClean="0">
                <a:latin typeface="Calibri" pitchFamily="34" charset="0"/>
              </a:rPr>
              <a:t>meaningful contributions </a:t>
            </a:r>
            <a:r>
              <a:rPr lang="en-GB" sz="2000" dirty="0">
                <a:latin typeface="Calibri" pitchFamily="34" charset="0"/>
              </a:rPr>
              <a:t>to their community.</a:t>
            </a:r>
          </a:p>
          <a:p>
            <a:pPr marL="2286000" lvl="5" indent="0" algn="just">
              <a:buNone/>
            </a:pPr>
            <a:r>
              <a:rPr lang="en-GB" sz="2000" dirty="0">
                <a:latin typeface="Calibri" pitchFamily="34" charset="0"/>
              </a:rPr>
              <a:t>Montessori Environments can be created </a:t>
            </a:r>
            <a:r>
              <a:rPr lang="en-GB" sz="2000" dirty="0" smtClean="0">
                <a:latin typeface="Calibri" pitchFamily="34" charset="0"/>
              </a:rPr>
              <a:t>wherever older </a:t>
            </a:r>
            <a:r>
              <a:rPr lang="en-GB" sz="2000" dirty="0">
                <a:latin typeface="Calibri" pitchFamily="34" charset="0"/>
              </a:rPr>
              <a:t>people, particularly those living with dementia </a:t>
            </a:r>
            <a:r>
              <a:rPr lang="en-GB" sz="2000" dirty="0" smtClean="0">
                <a:latin typeface="Calibri" pitchFamily="34" charset="0"/>
              </a:rPr>
              <a:t>can be </a:t>
            </a:r>
            <a:r>
              <a:rPr lang="en-GB" sz="2000" dirty="0">
                <a:latin typeface="Calibri" pitchFamily="34" charset="0"/>
              </a:rPr>
              <a:t>found. Anyone who has been trained can create </a:t>
            </a:r>
            <a:r>
              <a:rPr lang="en-GB" sz="2000" dirty="0" smtClean="0">
                <a:latin typeface="Calibri" pitchFamily="34" charset="0"/>
              </a:rPr>
              <a:t>a Montessori </a:t>
            </a:r>
            <a:r>
              <a:rPr lang="en-GB" sz="2000" dirty="0">
                <a:latin typeface="Calibri" pitchFamily="34" charset="0"/>
              </a:rPr>
              <a:t>Environment.</a:t>
            </a:r>
          </a:p>
        </p:txBody>
      </p:sp>
      <p:pic>
        <p:nvPicPr>
          <p:cNvPr id="4" name="Picture 3"/>
          <p:cNvPicPr>
            <a:picLocks noChangeAspect="1"/>
          </p:cNvPicPr>
          <p:nvPr/>
        </p:nvPicPr>
        <p:blipFill>
          <a:blip r:embed="rId2" cstate="screen"/>
          <a:stretch>
            <a:fillRect/>
          </a:stretch>
        </p:blipFill>
        <p:spPr>
          <a:xfrm>
            <a:off x="914401" y="2347414"/>
            <a:ext cx="1909603" cy="3335753"/>
          </a:xfrm>
          <a:prstGeom prst="rect">
            <a:avLst/>
          </a:prstGeom>
        </p:spPr>
      </p:pic>
      <p:pic>
        <p:nvPicPr>
          <p:cNvPr id="5"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9374632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800" b="1" dirty="0" smtClean="0">
                <a:effectLst/>
                <a:latin typeface="Calibri" pitchFamily="34" charset="0"/>
              </a:rPr>
              <a:t>MONTESSORI: The Model</a:t>
            </a:r>
            <a:endParaRPr lang="en-GB" sz="4800" b="1" dirty="0">
              <a:effectLst/>
              <a:latin typeface="Calibri" pitchFamily="34" charset="0"/>
            </a:endParaRPr>
          </a:p>
        </p:txBody>
      </p:sp>
      <p:sp>
        <p:nvSpPr>
          <p:cNvPr id="3" name="Content Placeholder 2"/>
          <p:cNvSpPr>
            <a:spLocks noGrp="1"/>
          </p:cNvSpPr>
          <p:nvPr>
            <p:ph idx="1"/>
          </p:nvPr>
        </p:nvSpPr>
        <p:spPr>
          <a:xfrm>
            <a:off x="838200" y="1637731"/>
            <a:ext cx="10515600" cy="4539232"/>
          </a:xfrm>
        </p:spPr>
        <p:txBody>
          <a:bodyPr>
            <a:noAutofit/>
          </a:bodyPr>
          <a:lstStyle/>
          <a:p>
            <a:pPr marL="400050" lvl="1" indent="0" algn="just">
              <a:buFont typeface="Wingdings" pitchFamily="2" charset="2"/>
              <a:buChar char="v"/>
              <a:defRPr/>
            </a:pPr>
            <a:r>
              <a:rPr lang="en-GB" sz="2000" b="1" dirty="0" smtClean="0">
                <a:solidFill>
                  <a:schemeClr val="tx2"/>
                </a:solidFill>
                <a:latin typeface="Calibri" pitchFamily="34" charset="0"/>
              </a:rPr>
              <a:t>The culture</a:t>
            </a:r>
          </a:p>
          <a:p>
            <a:pPr marL="400050" lvl="1" indent="0" algn="just">
              <a:buFont typeface="Wingdings" pitchFamily="2" charset="2"/>
              <a:buChar char="v"/>
              <a:defRPr/>
            </a:pPr>
            <a:r>
              <a:rPr lang="en-GB" sz="2000" b="1" dirty="0" smtClean="0">
                <a:solidFill>
                  <a:schemeClr val="tx2"/>
                </a:solidFill>
                <a:latin typeface="Calibri" pitchFamily="34" charset="0"/>
              </a:rPr>
              <a:t>The person</a:t>
            </a:r>
          </a:p>
          <a:p>
            <a:pPr marL="400050" lvl="1" indent="0" algn="just">
              <a:buFont typeface="Wingdings" pitchFamily="2" charset="2"/>
              <a:buChar char="v"/>
              <a:defRPr/>
            </a:pPr>
            <a:r>
              <a:rPr lang="en-GB" sz="2000" b="1" dirty="0" smtClean="0">
                <a:solidFill>
                  <a:schemeClr val="tx2"/>
                </a:solidFill>
                <a:latin typeface="Calibri" pitchFamily="34" charset="0"/>
              </a:rPr>
              <a:t>The prepared environment</a:t>
            </a:r>
          </a:p>
          <a:p>
            <a:pPr marL="400050" lvl="1" indent="0" algn="just">
              <a:buFont typeface="Wingdings" pitchFamily="2" charset="2"/>
              <a:buChar char="v"/>
              <a:defRPr/>
            </a:pPr>
            <a:r>
              <a:rPr lang="en-GB" sz="2000" b="1" dirty="0" smtClean="0">
                <a:solidFill>
                  <a:schemeClr val="tx2"/>
                </a:solidFill>
                <a:latin typeface="Calibri" pitchFamily="34" charset="0"/>
              </a:rPr>
              <a:t>The methodology</a:t>
            </a:r>
          </a:p>
          <a:p>
            <a:pPr marL="400050" lvl="1" indent="0">
              <a:buNone/>
              <a:defRPr/>
            </a:pPr>
            <a:endParaRPr lang="en-GB" sz="2000" dirty="0" smtClean="0">
              <a:latin typeface="Calibri" pitchFamily="34" charset="0"/>
            </a:endParaRPr>
          </a:p>
          <a:p>
            <a:pPr marL="400050" lvl="1" indent="0">
              <a:buNone/>
              <a:defRPr/>
            </a:pPr>
            <a:r>
              <a:rPr lang="en-GB" sz="2000" dirty="0" smtClean="0">
                <a:latin typeface="Calibri" pitchFamily="34" charset="0"/>
              </a:rPr>
              <a:t>Developing Montessori Environments means the following for:</a:t>
            </a:r>
          </a:p>
          <a:p>
            <a:pPr marL="400050" lvl="1" indent="0" algn="just">
              <a:buNone/>
              <a:defRPr/>
            </a:pPr>
            <a:r>
              <a:rPr lang="en-GB" sz="2000" b="1" dirty="0" smtClean="0">
                <a:latin typeface="Calibri" pitchFamily="34" charset="0"/>
              </a:rPr>
              <a:t>The Person</a:t>
            </a:r>
          </a:p>
          <a:p>
            <a:pPr marL="400050" lvl="1" indent="0">
              <a:buNone/>
              <a:defRPr/>
            </a:pPr>
            <a:r>
              <a:rPr lang="en-GB" sz="2000" dirty="0" smtClean="0">
                <a:latin typeface="Calibri" pitchFamily="34" charset="0"/>
              </a:rPr>
              <a:t>• appropriate roles that are built into regular routines are identified for each person.</a:t>
            </a:r>
          </a:p>
          <a:p>
            <a:pPr marL="400050" lvl="1" indent="0">
              <a:buNone/>
              <a:defRPr/>
            </a:pPr>
            <a:r>
              <a:rPr lang="en-GB" sz="2000" dirty="0" smtClean="0">
                <a:latin typeface="Calibri" pitchFamily="34" charset="0"/>
              </a:rPr>
              <a:t>• meaningful activities are developed to fill their day</a:t>
            </a:r>
          </a:p>
          <a:p>
            <a:pPr marL="400050" lvl="1" indent="0" algn="just">
              <a:buNone/>
              <a:defRPr/>
            </a:pPr>
            <a:r>
              <a:rPr lang="en-GB" sz="2000" b="1" dirty="0" smtClean="0">
                <a:latin typeface="Calibri" pitchFamily="34" charset="0"/>
              </a:rPr>
              <a:t>The Environment</a:t>
            </a:r>
          </a:p>
          <a:p>
            <a:pPr marL="400050" lvl="1" indent="0" algn="just">
              <a:buFont typeface="Arial" pitchFamily="34" charset="0"/>
              <a:buChar char="•"/>
              <a:defRPr/>
            </a:pPr>
            <a:r>
              <a:rPr lang="en-GB" sz="2000" dirty="0" smtClean="0">
                <a:latin typeface="Calibri" pitchFamily="34" charset="0"/>
              </a:rPr>
              <a:t>Cue cards, task breakdown and signage are used to support the person in everyday</a:t>
            </a:r>
          </a:p>
          <a:p>
            <a:pPr algn="ctr">
              <a:buNone/>
            </a:pPr>
            <a:r>
              <a:rPr lang="en-GB" sz="2000" b="1" dirty="0" smtClean="0">
                <a:latin typeface="Calibri" pitchFamily="34" charset="0"/>
              </a:rPr>
              <a:t>ADAPTING MONTESSORI TO EACH CARE SETTINGS</a:t>
            </a:r>
            <a:endParaRPr lang="en-GB" sz="2000" b="1" dirty="0">
              <a:solidFill>
                <a:schemeClr val="tx2"/>
              </a:solidFill>
              <a:latin typeface="Calibri" pitchFamily="34" charset="0"/>
            </a:endParaRPr>
          </a:p>
        </p:txBody>
      </p:sp>
      <p:pic>
        <p:nvPicPr>
          <p:cNvPr id="4" name="Imagen 24"/>
          <p:cNvPicPr/>
          <p:nvPr/>
        </p:nvPicPr>
        <p:blipFill>
          <a:blip r:embed="rId2"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12257405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srcRect/>
          <a:stretch/>
        </p:blipFill>
        <p:spPr>
          <a:xfrm>
            <a:off x="6591870" y="2125698"/>
            <a:ext cx="4339988" cy="3698424"/>
          </a:xfrm>
          <a:prstGeom prst="rect">
            <a:avLst/>
          </a:prstGeom>
        </p:spPr>
      </p:pic>
      <p:sp>
        <p:nvSpPr>
          <p:cNvPr id="3" name="Content Placeholder 2"/>
          <p:cNvSpPr>
            <a:spLocks noGrp="1"/>
          </p:cNvSpPr>
          <p:nvPr>
            <p:ph idx="1"/>
          </p:nvPr>
        </p:nvSpPr>
        <p:spPr>
          <a:xfrm>
            <a:off x="859809" y="1787857"/>
            <a:ext cx="5404513" cy="4693154"/>
          </a:xfrm>
        </p:spPr>
        <p:txBody>
          <a:bodyPr>
            <a:normAutofit fontScale="92500"/>
          </a:bodyPr>
          <a:lstStyle/>
          <a:p>
            <a:pPr marL="0" indent="0">
              <a:buNone/>
            </a:pPr>
            <a:r>
              <a:rPr lang="en-GB" b="1" dirty="0">
                <a:solidFill>
                  <a:schemeClr val="tx2"/>
                </a:solidFill>
                <a:latin typeface="Calibri" pitchFamily="34" charset="0"/>
              </a:rPr>
              <a:t>Goal = Prevention of excess disability</a:t>
            </a:r>
          </a:p>
          <a:p>
            <a:pPr marL="0" indent="0">
              <a:buNone/>
            </a:pPr>
            <a:r>
              <a:rPr lang="en-GB" dirty="0">
                <a:latin typeface="Calibri" pitchFamily="34" charset="0"/>
              </a:rPr>
              <a:t>When we focus on strengths, needs, interests and abilities we are better able to</a:t>
            </a:r>
            <a:r>
              <a:rPr lang="en-GB" dirty="0" smtClean="0">
                <a:latin typeface="Calibri" pitchFamily="34" charset="0"/>
              </a:rPr>
              <a:t>:</a:t>
            </a:r>
          </a:p>
          <a:p>
            <a:r>
              <a:rPr lang="en-GB" dirty="0" smtClean="0">
                <a:latin typeface="Calibri" pitchFamily="34" charset="0"/>
              </a:rPr>
              <a:t>Offer a range of </a:t>
            </a:r>
            <a:r>
              <a:rPr lang="en-GB" b="1" dirty="0" smtClean="0">
                <a:solidFill>
                  <a:schemeClr val="tx2"/>
                </a:solidFill>
                <a:latin typeface="Calibri" pitchFamily="34" charset="0"/>
              </a:rPr>
              <a:t>appropriate activities</a:t>
            </a:r>
          </a:p>
          <a:p>
            <a:r>
              <a:rPr lang="en-GB" b="1" dirty="0" smtClean="0">
                <a:solidFill>
                  <a:schemeClr val="tx2"/>
                </a:solidFill>
                <a:latin typeface="Calibri" pitchFamily="34" charset="0"/>
              </a:rPr>
              <a:t>Find roles </a:t>
            </a:r>
            <a:r>
              <a:rPr lang="en-GB" dirty="0" smtClean="0">
                <a:latin typeface="Calibri" pitchFamily="34" charset="0"/>
              </a:rPr>
              <a:t>that the person is able to fill and develop a routine and schedule.</a:t>
            </a:r>
          </a:p>
          <a:p>
            <a:r>
              <a:rPr lang="en-GB" dirty="0" smtClean="0">
                <a:latin typeface="Calibri" pitchFamily="34" charset="0"/>
              </a:rPr>
              <a:t>Focus on </a:t>
            </a:r>
            <a:r>
              <a:rPr lang="en-GB" b="1" dirty="0" smtClean="0">
                <a:solidFill>
                  <a:schemeClr val="tx2"/>
                </a:solidFill>
                <a:latin typeface="Calibri" pitchFamily="34" charset="0"/>
              </a:rPr>
              <a:t>Daily Life Activities </a:t>
            </a:r>
            <a:r>
              <a:rPr lang="en-GB" dirty="0" smtClean="0">
                <a:latin typeface="Calibri" pitchFamily="34" charset="0"/>
              </a:rPr>
              <a:t>needs to </a:t>
            </a:r>
            <a:r>
              <a:rPr lang="en-GB" b="1" dirty="0" smtClean="0">
                <a:solidFill>
                  <a:schemeClr val="tx2"/>
                </a:solidFill>
                <a:latin typeface="Calibri" pitchFamily="34" charset="0"/>
              </a:rPr>
              <a:t>promote</a:t>
            </a:r>
            <a:r>
              <a:rPr lang="en-GB" dirty="0" smtClean="0">
                <a:latin typeface="Calibri" pitchFamily="34" charset="0"/>
              </a:rPr>
              <a:t> or </a:t>
            </a:r>
            <a:r>
              <a:rPr lang="en-GB" b="1" dirty="0" smtClean="0">
                <a:solidFill>
                  <a:schemeClr val="tx2"/>
                </a:solidFill>
                <a:latin typeface="Calibri" pitchFamily="34" charset="0"/>
              </a:rPr>
              <a:t>maintain in</a:t>
            </a:r>
          </a:p>
          <a:p>
            <a:r>
              <a:rPr lang="en-GB" b="1" dirty="0" smtClean="0">
                <a:solidFill>
                  <a:schemeClr val="tx2"/>
                </a:solidFill>
                <a:latin typeface="Calibri" pitchFamily="34" charset="0"/>
              </a:rPr>
              <a:t>dependence</a:t>
            </a:r>
            <a:r>
              <a:rPr lang="en-GB" b="1" dirty="0" smtClean="0">
                <a:solidFill>
                  <a:schemeClr val="accent1">
                    <a:lumMod val="50000"/>
                  </a:schemeClr>
                </a:solidFill>
                <a:latin typeface="Calibri" pitchFamily="34" charset="0"/>
              </a:rPr>
              <a:t>.</a:t>
            </a:r>
          </a:p>
          <a:p>
            <a:r>
              <a:rPr lang="en-GB" dirty="0" smtClean="0">
                <a:latin typeface="Calibri" pitchFamily="34" charset="0"/>
              </a:rPr>
              <a:t>Ensure activities are provided when needed to minimise or prevent behaviours of unmet needs.</a:t>
            </a:r>
          </a:p>
          <a:p>
            <a:pPr marL="0" indent="0">
              <a:buNone/>
            </a:pPr>
            <a:endParaRPr lang="en-GB" dirty="0"/>
          </a:p>
        </p:txBody>
      </p:sp>
      <p:pic>
        <p:nvPicPr>
          <p:cNvPr id="5"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
        <p:nvSpPr>
          <p:cNvPr id="6" name="Title 1"/>
          <p:cNvSpPr>
            <a:spLocks noGrp="1"/>
          </p:cNvSpPr>
          <p:nvPr>
            <p:ph type="title"/>
          </p:nvPr>
        </p:nvSpPr>
        <p:spPr>
          <a:xfrm>
            <a:off x="609600" y="0"/>
            <a:ext cx="10972800" cy="1600200"/>
          </a:xfrm>
        </p:spPr>
        <p:txBody>
          <a:bodyPr/>
          <a:lstStyle/>
          <a:p>
            <a:pPr algn="ctr"/>
            <a:r>
              <a:rPr lang="en-GB" sz="4800" b="1" dirty="0" smtClean="0">
                <a:latin typeface="Calibri" pitchFamily="34" charset="0"/>
              </a:rPr>
              <a:t>MONTESSORI: The Model</a:t>
            </a:r>
            <a:endParaRPr lang="en-GB" sz="4800" b="1" dirty="0">
              <a:latin typeface="Calibri" pitchFamily="34" charset="0"/>
            </a:endParaRPr>
          </a:p>
        </p:txBody>
      </p:sp>
    </p:spTree>
    <p:extLst>
      <p:ext uri="{BB962C8B-B14F-4D97-AF65-F5344CB8AC3E}">
        <p14:creationId xmlns:p14="http://schemas.microsoft.com/office/powerpoint/2010/main" val="1381276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4800" b="1" dirty="0" smtClean="0">
                <a:latin typeface="Calibri" pitchFamily="34" charset="0"/>
              </a:rPr>
              <a:t>MONTESSORI: The methodology</a:t>
            </a:r>
            <a:endParaRPr lang="en-GB" sz="4800" b="1" dirty="0">
              <a:latin typeface="Calibri" pitchFamily="34" charset="0"/>
            </a:endParaRPr>
          </a:p>
        </p:txBody>
      </p:sp>
      <p:sp>
        <p:nvSpPr>
          <p:cNvPr id="3" name="Content Placeholder 2"/>
          <p:cNvSpPr>
            <a:spLocks noGrp="1"/>
          </p:cNvSpPr>
          <p:nvPr>
            <p:ph idx="1"/>
          </p:nvPr>
        </p:nvSpPr>
        <p:spPr>
          <a:xfrm>
            <a:off x="838200" y="1619535"/>
            <a:ext cx="10515600" cy="4652963"/>
          </a:xfrm>
        </p:spPr>
        <p:txBody>
          <a:bodyPr>
            <a:normAutofit fontScale="77500" lnSpcReduction="20000"/>
          </a:bodyPr>
          <a:lstStyle/>
          <a:p>
            <a:pPr marL="0" indent="0">
              <a:buNone/>
            </a:pPr>
            <a:r>
              <a:rPr lang="en-GB" b="1" dirty="0" smtClean="0">
                <a:solidFill>
                  <a:schemeClr val="tx2"/>
                </a:solidFill>
                <a:latin typeface="Calibri" pitchFamily="34" charset="0"/>
              </a:rPr>
              <a:t>The importance of Activities</a:t>
            </a:r>
          </a:p>
          <a:p>
            <a:r>
              <a:rPr lang="en-GB" dirty="0" smtClean="0">
                <a:latin typeface="Calibri" pitchFamily="34" charset="0"/>
              </a:rPr>
              <a:t>Doing</a:t>
            </a:r>
            <a:r>
              <a:rPr lang="en-GB" dirty="0">
                <a:latin typeface="Calibri" pitchFamily="34" charset="0"/>
              </a:rPr>
              <a:t>, to most people, is synonymous with being alive. </a:t>
            </a:r>
            <a:endParaRPr lang="en-GB" dirty="0" smtClean="0">
              <a:latin typeface="Calibri" pitchFamily="34" charset="0"/>
            </a:endParaRPr>
          </a:p>
          <a:p>
            <a:r>
              <a:rPr lang="en-GB" dirty="0" smtClean="0">
                <a:latin typeface="Calibri" pitchFamily="34" charset="0"/>
              </a:rPr>
              <a:t>Everything </a:t>
            </a:r>
            <a:r>
              <a:rPr lang="en-GB" dirty="0">
                <a:latin typeface="Calibri" pitchFamily="34" charset="0"/>
              </a:rPr>
              <a:t>we do from the moment we open our eyes in the morning till </a:t>
            </a:r>
            <a:r>
              <a:rPr lang="en-GB" dirty="0" smtClean="0">
                <a:latin typeface="Calibri" pitchFamily="34" charset="0"/>
              </a:rPr>
              <a:t>we close </a:t>
            </a:r>
            <a:r>
              <a:rPr lang="en-GB" dirty="0">
                <a:latin typeface="Calibri" pitchFamily="34" charset="0"/>
              </a:rPr>
              <a:t>them again at night is an activity.</a:t>
            </a:r>
          </a:p>
          <a:p>
            <a:r>
              <a:rPr lang="en-GB" dirty="0" smtClean="0">
                <a:latin typeface="Calibri" pitchFamily="34" charset="0"/>
              </a:rPr>
              <a:t>They </a:t>
            </a:r>
            <a:r>
              <a:rPr lang="en-GB" dirty="0">
                <a:latin typeface="Calibri" pitchFamily="34" charset="0"/>
              </a:rPr>
              <a:t>are far more than what we see on an activity program</a:t>
            </a:r>
            <a:r>
              <a:rPr lang="en-GB" dirty="0" smtClean="0">
                <a:latin typeface="Calibri" pitchFamily="34" charset="0"/>
              </a:rPr>
              <a:t>.</a:t>
            </a:r>
          </a:p>
          <a:p>
            <a:r>
              <a:rPr lang="en-GB" dirty="0">
                <a:latin typeface="Calibri" pitchFamily="34" charset="0"/>
              </a:rPr>
              <a:t>Success, failure or lack of activity in our lives influences our mental </a:t>
            </a:r>
            <a:r>
              <a:rPr lang="en-GB" dirty="0" smtClean="0">
                <a:latin typeface="Calibri" pitchFamily="34" charset="0"/>
              </a:rPr>
              <a:t>health, self-esteem </a:t>
            </a:r>
            <a:r>
              <a:rPr lang="en-GB" dirty="0">
                <a:latin typeface="Calibri" pitchFamily="34" charset="0"/>
              </a:rPr>
              <a:t>and mood.</a:t>
            </a:r>
          </a:p>
          <a:p>
            <a:r>
              <a:rPr lang="en-GB" dirty="0" smtClean="0">
                <a:latin typeface="Calibri" pitchFamily="34" charset="0"/>
              </a:rPr>
              <a:t>Activities </a:t>
            </a:r>
            <a:r>
              <a:rPr lang="en-GB" dirty="0">
                <a:latin typeface="Calibri" pitchFamily="34" charset="0"/>
              </a:rPr>
              <a:t>need to be available 24/7.</a:t>
            </a:r>
          </a:p>
          <a:p>
            <a:r>
              <a:rPr lang="en-GB" dirty="0" smtClean="0">
                <a:latin typeface="Calibri" pitchFamily="34" charset="0"/>
              </a:rPr>
              <a:t>Activities </a:t>
            </a:r>
            <a:r>
              <a:rPr lang="en-GB" dirty="0">
                <a:latin typeface="Calibri" pitchFamily="34" charset="0"/>
              </a:rPr>
              <a:t>or lack of them define us.</a:t>
            </a:r>
          </a:p>
          <a:p>
            <a:r>
              <a:rPr lang="en-GB" dirty="0" smtClean="0">
                <a:latin typeface="Calibri" pitchFamily="34" charset="0"/>
              </a:rPr>
              <a:t>Activities </a:t>
            </a:r>
            <a:r>
              <a:rPr lang="en-GB" dirty="0">
                <a:latin typeface="Calibri" pitchFamily="34" charset="0"/>
              </a:rPr>
              <a:t>reduce help minimise responsive behaviours and depression.</a:t>
            </a:r>
          </a:p>
          <a:p>
            <a:r>
              <a:rPr lang="en-GB" dirty="0" smtClean="0">
                <a:latin typeface="Calibri" pitchFamily="34" charset="0"/>
              </a:rPr>
              <a:t>Activities </a:t>
            </a:r>
            <a:r>
              <a:rPr lang="en-GB" dirty="0">
                <a:latin typeface="Calibri" pitchFamily="34" charset="0"/>
              </a:rPr>
              <a:t>are as important as clinical care.</a:t>
            </a:r>
          </a:p>
          <a:p>
            <a:r>
              <a:rPr lang="en-GB" dirty="0" smtClean="0">
                <a:latin typeface="Calibri" pitchFamily="34" charset="0"/>
              </a:rPr>
              <a:t>All </a:t>
            </a:r>
            <a:r>
              <a:rPr lang="en-GB" dirty="0">
                <a:latin typeface="Calibri" pitchFamily="34" charset="0"/>
              </a:rPr>
              <a:t>staff are accountable for what happens to people 24 hours a day</a:t>
            </a:r>
            <a:r>
              <a:rPr lang="en-GB" dirty="0" smtClean="0">
                <a:latin typeface="Calibri" pitchFamily="34" charset="0"/>
              </a:rPr>
              <a:t>.</a:t>
            </a:r>
          </a:p>
          <a:p>
            <a:pPr marL="0" indent="0">
              <a:buNone/>
            </a:pPr>
            <a:r>
              <a:rPr lang="en-GB" b="1" dirty="0" smtClean="0">
                <a:solidFill>
                  <a:schemeClr val="tx2"/>
                </a:solidFill>
                <a:latin typeface="Calibri" pitchFamily="34" charset="0"/>
              </a:rPr>
              <a:t>Montessori Activities</a:t>
            </a:r>
          </a:p>
          <a:p>
            <a:pPr>
              <a:buFont typeface="Wingdings" panose="05000000000000000000" pitchFamily="2" charset="2"/>
              <a:buChar char="ü"/>
            </a:pPr>
            <a:r>
              <a:rPr lang="en-GB" b="1" dirty="0" smtClean="0">
                <a:solidFill>
                  <a:schemeClr val="tx2"/>
                </a:solidFill>
                <a:latin typeface="Calibri" pitchFamily="34" charset="0"/>
              </a:rPr>
              <a:t>Follow a set of principles</a:t>
            </a:r>
          </a:p>
          <a:p>
            <a:pPr>
              <a:buFont typeface="Wingdings" panose="05000000000000000000" pitchFamily="2" charset="2"/>
              <a:buChar char="ü"/>
            </a:pPr>
            <a:r>
              <a:rPr lang="en-GB" b="1" dirty="0" smtClean="0">
                <a:solidFill>
                  <a:schemeClr val="tx2"/>
                </a:solidFill>
                <a:latin typeface="Calibri" pitchFamily="34" charset="0"/>
              </a:rPr>
              <a:t>Provide repetition</a:t>
            </a:r>
          </a:p>
          <a:p>
            <a:pPr>
              <a:buFont typeface="Wingdings" panose="05000000000000000000" pitchFamily="2" charset="2"/>
              <a:buChar char="ü"/>
            </a:pPr>
            <a:r>
              <a:rPr lang="en-GB" b="1" dirty="0" smtClean="0">
                <a:solidFill>
                  <a:schemeClr val="tx2"/>
                </a:solidFill>
                <a:latin typeface="Calibri" pitchFamily="34" charset="0"/>
              </a:rPr>
              <a:t>Provide opportunity for self-initiated activities</a:t>
            </a:r>
          </a:p>
          <a:p>
            <a:pPr>
              <a:buFont typeface="Wingdings" panose="05000000000000000000" pitchFamily="2" charset="2"/>
              <a:buChar char="ü"/>
            </a:pPr>
            <a:r>
              <a:rPr lang="en-GB" b="1" dirty="0" smtClean="0">
                <a:solidFill>
                  <a:schemeClr val="tx2"/>
                </a:solidFill>
                <a:latin typeface="Calibri" pitchFamily="34" charset="0"/>
              </a:rPr>
              <a:t>Match strengths and personal history</a:t>
            </a:r>
            <a:endParaRPr lang="en-GB" b="1" dirty="0">
              <a:solidFill>
                <a:schemeClr val="tx2"/>
              </a:solidFill>
              <a:latin typeface="Calibri" pitchFamily="34" charset="0"/>
            </a:endParaRPr>
          </a:p>
        </p:txBody>
      </p:sp>
      <p:pic>
        <p:nvPicPr>
          <p:cNvPr id="4" name="Imagen 24"/>
          <p:cNvPicPr/>
          <p:nvPr/>
        </p:nvPicPr>
        <p:blipFill>
          <a:blip r:embed="rId2"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2580218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36406" cy="1458459"/>
          </a:xfrm>
        </p:spPr>
        <p:txBody>
          <a:bodyPr/>
          <a:lstStyle/>
          <a:p>
            <a:pPr algn="ctr"/>
            <a:r>
              <a:rPr lang="en-GB" sz="4800" dirty="0" smtClean="0">
                <a:latin typeface="Calibri" pitchFamily="34" charset="0"/>
              </a:rPr>
              <a:t>MONTESSORI: The person</a:t>
            </a:r>
            <a:endParaRPr lang="en-GB" sz="4800" dirty="0">
              <a:latin typeface="Calibri" pitchFamily="34" charset="0"/>
            </a:endParaRPr>
          </a:p>
        </p:txBody>
      </p:sp>
      <p:pic>
        <p:nvPicPr>
          <p:cNvPr id="6" name="Imagen 24"/>
          <p:cNvPicPr/>
          <p:nvPr/>
        </p:nvPicPr>
        <p:blipFill>
          <a:blip r:embed="rId2"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graphicFrame>
        <p:nvGraphicFramePr>
          <p:cNvPr id="3" name="Diagram 2"/>
          <p:cNvGraphicFramePr/>
          <p:nvPr>
            <p:extLst>
              <p:ext uri="{D42A27DB-BD31-4B8C-83A1-F6EECF244321}">
                <p14:modId xmlns:p14="http://schemas.microsoft.com/office/powerpoint/2010/main" val="3971785781"/>
              </p:ext>
            </p:extLst>
          </p:nvPr>
        </p:nvGraphicFramePr>
        <p:xfrm>
          <a:off x="994770" y="1460310"/>
          <a:ext cx="4832824" cy="4831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6"/>
          <p:cNvSpPr>
            <a:spLocks noGrp="1"/>
          </p:cNvSpPr>
          <p:nvPr>
            <p:ph idx="1"/>
          </p:nvPr>
        </p:nvSpPr>
        <p:spPr>
          <a:xfrm>
            <a:off x="6032309" y="1937982"/>
            <a:ext cx="5563737" cy="4189863"/>
          </a:xfrm>
        </p:spPr>
        <p:txBody>
          <a:bodyPr>
            <a:normAutofit lnSpcReduction="10000"/>
          </a:bodyPr>
          <a:lstStyle/>
          <a:p>
            <a:pPr marL="0" indent="0">
              <a:buNone/>
            </a:pPr>
            <a:r>
              <a:rPr lang="en-GB" b="1" dirty="0">
                <a:solidFill>
                  <a:schemeClr val="tx2"/>
                </a:solidFill>
                <a:latin typeface="Calibri" pitchFamily="34" charset="0"/>
              </a:rPr>
              <a:t>Who is this person?</a:t>
            </a:r>
          </a:p>
          <a:p>
            <a:r>
              <a:rPr lang="en-GB" dirty="0" smtClean="0">
                <a:latin typeface="Calibri" pitchFamily="34" charset="0"/>
              </a:rPr>
              <a:t>Social </a:t>
            </a:r>
            <a:r>
              <a:rPr lang="en-GB" dirty="0">
                <a:latin typeface="Calibri" pitchFamily="34" charset="0"/>
              </a:rPr>
              <a:t>profile, history, diagnosis, culture, lifestyle diversity, cognitive </a:t>
            </a:r>
            <a:r>
              <a:rPr lang="en-GB" dirty="0" smtClean="0">
                <a:latin typeface="Calibri" pitchFamily="34" charset="0"/>
              </a:rPr>
              <a:t>ability, behaviours </a:t>
            </a:r>
            <a:r>
              <a:rPr lang="en-GB" dirty="0">
                <a:latin typeface="Calibri" pitchFamily="34" charset="0"/>
              </a:rPr>
              <a:t>of unmet needs, memory books, strengths, interests, needs, etc.</a:t>
            </a:r>
          </a:p>
          <a:p>
            <a:r>
              <a:rPr lang="en-GB" dirty="0" smtClean="0">
                <a:latin typeface="Calibri" pitchFamily="34" charset="0"/>
              </a:rPr>
              <a:t>Always </a:t>
            </a:r>
            <a:r>
              <a:rPr lang="en-GB" dirty="0">
                <a:latin typeface="Calibri" pitchFamily="34" charset="0"/>
              </a:rPr>
              <a:t>remember that there is a person behind the </a:t>
            </a:r>
            <a:r>
              <a:rPr lang="en-GB" dirty="0" smtClean="0">
                <a:latin typeface="Calibri" pitchFamily="34" charset="0"/>
              </a:rPr>
              <a:t>dementia/diagnosis. </a:t>
            </a:r>
          </a:p>
          <a:p>
            <a:r>
              <a:rPr lang="en-GB" dirty="0" smtClean="0">
                <a:latin typeface="Calibri" pitchFamily="34" charset="0"/>
              </a:rPr>
              <a:t>Memory </a:t>
            </a:r>
            <a:r>
              <a:rPr lang="en-GB" dirty="0">
                <a:latin typeface="Calibri" pitchFamily="34" charset="0"/>
              </a:rPr>
              <a:t>books and other cueing systems are important and should </a:t>
            </a:r>
            <a:r>
              <a:rPr lang="en-GB" dirty="0" smtClean="0">
                <a:latin typeface="Calibri" pitchFamily="34" charset="0"/>
              </a:rPr>
              <a:t>be available </a:t>
            </a:r>
            <a:r>
              <a:rPr lang="en-GB" dirty="0">
                <a:latin typeface="Calibri" pitchFamily="34" charset="0"/>
              </a:rPr>
              <a:t>for </a:t>
            </a:r>
            <a:r>
              <a:rPr lang="en-GB" dirty="0" smtClean="0">
                <a:latin typeface="Calibri" pitchFamily="34" charset="0"/>
              </a:rPr>
              <a:t>people </a:t>
            </a:r>
            <a:r>
              <a:rPr lang="en-GB" dirty="0">
                <a:latin typeface="Calibri" pitchFamily="34" charset="0"/>
              </a:rPr>
              <a:t>receiving care services.</a:t>
            </a:r>
          </a:p>
          <a:p>
            <a:endParaRPr lang="en-GB" dirty="0"/>
          </a:p>
        </p:txBody>
      </p:sp>
    </p:spTree>
    <p:extLst>
      <p:ext uri="{BB962C8B-B14F-4D97-AF65-F5344CB8AC3E}">
        <p14:creationId xmlns:p14="http://schemas.microsoft.com/office/powerpoint/2010/main" val="35966812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24"/>
          <p:cNvPicPr/>
          <p:nvPr/>
        </p:nvPicPr>
        <p:blipFill>
          <a:blip r:embed="rId2"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
        <p:nvSpPr>
          <p:cNvPr id="6" name="Title 1"/>
          <p:cNvSpPr>
            <a:spLocks noGrp="1"/>
          </p:cNvSpPr>
          <p:nvPr>
            <p:ph type="title"/>
          </p:nvPr>
        </p:nvSpPr>
        <p:spPr>
          <a:xfrm>
            <a:off x="609600" y="0"/>
            <a:ext cx="10972800" cy="1600200"/>
          </a:xfrm>
        </p:spPr>
        <p:txBody>
          <a:bodyPr/>
          <a:lstStyle/>
          <a:p>
            <a:pPr algn="ctr"/>
            <a:r>
              <a:rPr lang="en-GB" sz="4800" dirty="0" smtClean="0">
                <a:latin typeface="Calibri" pitchFamily="34" charset="0"/>
              </a:rPr>
              <a:t>MONTESSORI: The Model</a:t>
            </a:r>
            <a:endParaRPr lang="en-GB" sz="4800" dirty="0">
              <a:latin typeface="Calibri" pitchFamily="34" charset="0"/>
            </a:endParaRPr>
          </a:p>
        </p:txBody>
      </p:sp>
      <p:sp>
        <p:nvSpPr>
          <p:cNvPr id="8" name="Rectangle 7"/>
          <p:cNvSpPr/>
          <p:nvPr/>
        </p:nvSpPr>
        <p:spPr>
          <a:xfrm>
            <a:off x="2333767" y="3244333"/>
            <a:ext cx="7683690" cy="1846659"/>
          </a:xfrm>
          <a:prstGeom prst="rect">
            <a:avLst/>
          </a:prstGeom>
        </p:spPr>
        <p:txBody>
          <a:bodyPr wrap="square">
            <a:spAutoFit/>
          </a:bodyPr>
          <a:lstStyle/>
          <a:p>
            <a:r>
              <a:rPr lang="en-GB" sz="2400" dirty="0" smtClean="0">
                <a:latin typeface="Calibri" pitchFamily="34" charset="0"/>
              </a:rPr>
              <a:t>Montessori in Aged Care – Overview:</a:t>
            </a:r>
          </a:p>
          <a:p>
            <a:endParaRPr lang="en-GB" sz="2400" dirty="0" smtClean="0">
              <a:latin typeface="Calibri" pitchFamily="34" charset="0"/>
              <a:hlinkClick r:id="rId3"/>
            </a:endParaRPr>
          </a:p>
          <a:p>
            <a:r>
              <a:rPr lang="en-GB" sz="2400" dirty="0" smtClean="0">
                <a:latin typeface="Calibri" pitchFamily="34" charset="0"/>
                <a:hlinkClick r:id="rId3"/>
              </a:rPr>
              <a:t>https://www.youtube.com/watch?v=OqbJTX-ChNA</a:t>
            </a:r>
            <a:endParaRPr lang="en-GB" sz="2400" dirty="0" smtClean="0">
              <a:latin typeface="Calibri" pitchFamily="34" charset="0"/>
            </a:endParaRPr>
          </a:p>
          <a:p>
            <a:endParaRPr lang="en-GB" sz="2400" dirty="0" smtClean="0">
              <a:latin typeface="Calibri" pitchFamily="34" charset="0"/>
            </a:endParaRPr>
          </a:p>
          <a:p>
            <a:endParaRPr lang="en-GB" dirty="0"/>
          </a:p>
        </p:txBody>
      </p:sp>
    </p:spTree>
    <p:extLst>
      <p:ext uri="{BB962C8B-B14F-4D97-AF65-F5344CB8AC3E}">
        <p14:creationId xmlns:p14="http://schemas.microsoft.com/office/powerpoint/2010/main" val="1381276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221970" y="3782291"/>
            <a:ext cx="9775767" cy="1477328"/>
          </a:xfrm>
          <a:prstGeom prst="rect">
            <a:avLst/>
          </a:prstGeom>
          <a:noFill/>
        </p:spPr>
        <p:txBody>
          <a:bodyPr wrap="square" rtlCol="0">
            <a:spAutoFit/>
          </a:bodyPr>
          <a:lstStyle/>
          <a:p>
            <a:pPr algn="ctr"/>
            <a:r>
              <a:rPr lang="en-US" b="1" dirty="0"/>
              <a:t>Disclaimer </a:t>
            </a:r>
            <a:r>
              <a:rPr lang="en-US" dirty="0"/>
              <a:t/>
            </a:r>
            <a:br>
              <a:rPr lang="en-US" dirty="0"/>
            </a:br>
            <a:endParaRPr lang="en-US" dirty="0"/>
          </a:p>
          <a:p>
            <a:pPr algn="ctr"/>
            <a:r>
              <a:rPr lang="en-US" dirty="0"/>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dirty="0"/>
          </a:p>
        </p:txBody>
      </p:sp>
      <p:pic>
        <p:nvPicPr>
          <p:cNvPr id="3" name="Afbeelding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1560" y="1886988"/>
            <a:ext cx="6816588" cy="1485743"/>
          </a:xfrm>
          <a:prstGeom prst="rect">
            <a:avLst/>
          </a:prstGeom>
        </p:spPr>
      </p:pic>
    </p:spTree>
    <p:extLst>
      <p:ext uri="{BB962C8B-B14F-4D97-AF65-F5344CB8AC3E}">
        <p14:creationId xmlns:p14="http://schemas.microsoft.com/office/powerpoint/2010/main" val="3041400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892708" cy="1352565"/>
          </a:xfrm>
        </p:spPr>
        <p:txBody>
          <a:bodyPr/>
          <a:lstStyle/>
          <a:p>
            <a:r>
              <a:rPr lang="en-GB" sz="4800" dirty="0" smtClean="0">
                <a:latin typeface="Calibri" pitchFamily="34" charset="0"/>
              </a:rPr>
              <a:t>PROGRAMME</a:t>
            </a:r>
          </a:p>
        </p:txBody>
      </p:sp>
      <p:sp>
        <p:nvSpPr>
          <p:cNvPr id="3" name="Content Placeholder 2"/>
          <p:cNvSpPr>
            <a:spLocks noGrp="1"/>
          </p:cNvSpPr>
          <p:nvPr>
            <p:ph idx="1"/>
          </p:nvPr>
        </p:nvSpPr>
        <p:spPr>
          <a:xfrm>
            <a:off x="2101756" y="1774208"/>
            <a:ext cx="8404358" cy="4230807"/>
          </a:xfrm>
        </p:spPr>
        <p:txBody>
          <a:bodyPr anchor="ctr">
            <a:noAutofit/>
          </a:bodyPr>
          <a:lstStyle/>
          <a:p>
            <a:pPr>
              <a:buFont typeface="Wingdings" panose="05000000000000000000" pitchFamily="2" charset="2"/>
              <a:buChar char="v"/>
            </a:pPr>
            <a:r>
              <a:rPr lang="en-GB" sz="2600" b="1" dirty="0" err="1" smtClean="0">
                <a:solidFill>
                  <a:schemeClr val="tx2"/>
                </a:solidFill>
                <a:latin typeface="Calibri" pitchFamily="34" charset="0"/>
              </a:rPr>
              <a:t>Diagrama</a:t>
            </a:r>
            <a:r>
              <a:rPr lang="en-GB" sz="2600" b="1" dirty="0" smtClean="0">
                <a:solidFill>
                  <a:schemeClr val="tx2"/>
                </a:solidFill>
                <a:latin typeface="Calibri" pitchFamily="34" charset="0"/>
              </a:rPr>
              <a:t> UK model</a:t>
            </a:r>
          </a:p>
          <a:p>
            <a:pPr>
              <a:buFont typeface="Wingdings" panose="05000000000000000000" pitchFamily="2" charset="2"/>
              <a:buChar char="v"/>
            </a:pPr>
            <a:r>
              <a:rPr lang="en-GB" sz="2600" b="1" dirty="0" smtClean="0">
                <a:solidFill>
                  <a:schemeClr val="tx2"/>
                </a:solidFill>
                <a:latin typeface="Calibri" pitchFamily="34" charset="0"/>
              </a:rPr>
              <a:t>Montessori principles</a:t>
            </a:r>
          </a:p>
          <a:p>
            <a:pPr>
              <a:buFont typeface="Wingdings" panose="05000000000000000000" pitchFamily="2" charset="2"/>
              <a:buChar char="v"/>
            </a:pPr>
            <a:r>
              <a:rPr lang="en-GB" sz="2600" b="1" dirty="0" smtClean="0">
                <a:solidFill>
                  <a:schemeClr val="tx2"/>
                </a:solidFill>
                <a:latin typeface="Calibri" pitchFamily="34" charset="0"/>
              </a:rPr>
              <a:t>Person centred approach</a:t>
            </a:r>
          </a:p>
          <a:p>
            <a:pPr>
              <a:buFont typeface="Wingdings" panose="05000000000000000000" pitchFamily="2" charset="2"/>
              <a:buChar char="v"/>
            </a:pPr>
            <a:r>
              <a:rPr lang="en-GB" sz="2600" b="1" dirty="0" smtClean="0">
                <a:solidFill>
                  <a:schemeClr val="tx2"/>
                </a:solidFill>
                <a:latin typeface="Calibri" pitchFamily="34" charset="0"/>
              </a:rPr>
              <a:t>Active support</a:t>
            </a:r>
          </a:p>
          <a:p>
            <a:pPr>
              <a:buFont typeface="Wingdings" panose="05000000000000000000" pitchFamily="2" charset="2"/>
              <a:buChar char="v"/>
            </a:pPr>
            <a:r>
              <a:rPr lang="en-GB" sz="2600" b="1" dirty="0" smtClean="0">
                <a:solidFill>
                  <a:schemeClr val="tx2"/>
                </a:solidFill>
                <a:latin typeface="Calibri" pitchFamily="34" charset="0"/>
              </a:rPr>
              <a:t>Positive behaviour support</a:t>
            </a:r>
          </a:p>
          <a:p>
            <a:pPr>
              <a:buFont typeface="Wingdings" panose="05000000000000000000" pitchFamily="2" charset="2"/>
              <a:buChar char="v"/>
            </a:pPr>
            <a:r>
              <a:rPr lang="en-GB" sz="2600" b="1" dirty="0" smtClean="0">
                <a:solidFill>
                  <a:schemeClr val="tx2"/>
                </a:solidFill>
                <a:latin typeface="Calibri" pitchFamily="34" charset="0"/>
              </a:rPr>
              <a:t>Integration into the community</a:t>
            </a:r>
          </a:p>
          <a:p>
            <a:pPr>
              <a:buFont typeface="Wingdings" panose="05000000000000000000" pitchFamily="2" charset="2"/>
              <a:buChar char="v"/>
            </a:pPr>
            <a:r>
              <a:rPr lang="en-GB" sz="2600" b="1" dirty="0" smtClean="0">
                <a:solidFill>
                  <a:schemeClr val="tx2"/>
                </a:solidFill>
                <a:latin typeface="Calibri" pitchFamily="34" charset="0"/>
              </a:rPr>
              <a:t>Montessori roles and activities</a:t>
            </a:r>
          </a:p>
          <a:p>
            <a:pPr>
              <a:buFont typeface="Wingdings" panose="05000000000000000000" pitchFamily="2" charset="2"/>
              <a:buChar char="v"/>
            </a:pPr>
            <a:r>
              <a:rPr lang="en-GB" sz="2600" b="1" dirty="0" smtClean="0">
                <a:solidFill>
                  <a:schemeClr val="tx2"/>
                </a:solidFill>
                <a:latin typeface="Calibri" pitchFamily="34" charset="0"/>
              </a:rPr>
              <a:t>Prepared environment</a:t>
            </a:r>
          </a:p>
          <a:p>
            <a:pPr>
              <a:buFont typeface="Wingdings" panose="05000000000000000000" pitchFamily="2" charset="2"/>
              <a:buChar char="v"/>
            </a:pPr>
            <a:r>
              <a:rPr lang="en-GB" sz="2600" b="1" dirty="0" smtClean="0">
                <a:solidFill>
                  <a:schemeClr val="tx2"/>
                </a:solidFill>
                <a:latin typeface="Calibri" pitchFamily="34" charset="0"/>
              </a:rPr>
              <a:t>Learning and reflection</a:t>
            </a:r>
            <a:endParaRPr lang="en-GB" sz="2600" dirty="0" smtClean="0">
              <a:latin typeface="Calibri" pitchFamily="34" charset="0"/>
            </a:endParaRPr>
          </a:p>
        </p:txBody>
      </p:sp>
      <p:pic>
        <p:nvPicPr>
          <p:cNvPr id="5" name="Imagen 24"/>
          <p:cNvPicPr/>
          <p:nvPr/>
        </p:nvPicPr>
        <p:blipFill>
          <a:blip r:embed="rId2"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831747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z="4800" dirty="0" smtClean="0">
                <a:latin typeface="Calibri" pitchFamily="34" charset="0"/>
              </a:rPr>
              <a:t>DIAGRAMA UK SERVICES</a:t>
            </a:r>
            <a:endParaRPr lang="en-GB" sz="4800" dirty="0">
              <a:latin typeface="Calibri" pitchFamily="34" charset="0"/>
            </a:endParaRPr>
          </a:p>
        </p:txBody>
      </p:sp>
      <p:sp>
        <p:nvSpPr>
          <p:cNvPr id="3" name="Content Placeholder 2"/>
          <p:cNvSpPr>
            <a:spLocks noGrp="1"/>
          </p:cNvSpPr>
          <p:nvPr>
            <p:ph idx="1"/>
          </p:nvPr>
        </p:nvSpPr>
        <p:spPr/>
        <p:txBody>
          <a:bodyPr numCol="3">
            <a:normAutofit/>
          </a:bodyPr>
          <a:lstStyle/>
          <a:p>
            <a:pPr marL="0" indent="0" algn="ctr">
              <a:buNone/>
            </a:pPr>
            <a:endParaRPr lang="es-ES_tradnl" b="1" dirty="0" smtClean="0">
              <a:latin typeface="Calibri" pitchFamily="34" charset="0"/>
            </a:endParaRPr>
          </a:p>
          <a:p>
            <a:pPr marL="0" indent="0" algn="ctr">
              <a:buNone/>
            </a:pPr>
            <a:r>
              <a:rPr lang="es-ES_tradnl" b="1" dirty="0" smtClean="0">
                <a:latin typeface="Calibri" pitchFamily="34" charset="0"/>
              </a:rPr>
              <a:t>LEARNING DISABILITY SUPPORT</a:t>
            </a:r>
          </a:p>
          <a:p>
            <a:pPr marL="0" indent="0">
              <a:buNone/>
            </a:pPr>
            <a:endParaRPr lang="es-ES_tradnl" b="1" dirty="0">
              <a:latin typeface="Calibri" pitchFamily="34" charset="0"/>
            </a:endParaRPr>
          </a:p>
          <a:p>
            <a:pPr marL="0" indent="0">
              <a:buNone/>
            </a:pPr>
            <a:endParaRPr lang="es-ES_tradnl" b="1" dirty="0" smtClean="0">
              <a:latin typeface="Calibri" pitchFamily="34" charset="0"/>
            </a:endParaRPr>
          </a:p>
          <a:p>
            <a:pPr marL="0" indent="0">
              <a:buNone/>
            </a:pPr>
            <a:endParaRPr lang="es-ES_tradnl" b="1" dirty="0">
              <a:latin typeface="Calibri" pitchFamily="34" charset="0"/>
            </a:endParaRPr>
          </a:p>
          <a:p>
            <a:pPr marL="0" indent="0">
              <a:buNone/>
            </a:pPr>
            <a:endParaRPr lang="es-ES_tradnl" b="1" dirty="0" smtClean="0">
              <a:latin typeface="Calibri" pitchFamily="34" charset="0"/>
            </a:endParaRPr>
          </a:p>
          <a:p>
            <a:pPr marL="0" indent="0">
              <a:buNone/>
            </a:pPr>
            <a:endParaRPr lang="es-ES_tradnl" b="1" dirty="0">
              <a:latin typeface="Calibri" pitchFamily="34" charset="0"/>
            </a:endParaRPr>
          </a:p>
          <a:p>
            <a:pPr marL="0" indent="0">
              <a:buNone/>
            </a:pPr>
            <a:endParaRPr lang="es-ES_tradnl" b="1" dirty="0" smtClean="0">
              <a:latin typeface="Calibri" pitchFamily="34" charset="0"/>
            </a:endParaRPr>
          </a:p>
          <a:p>
            <a:pPr marL="0" indent="0">
              <a:buNone/>
            </a:pPr>
            <a:endParaRPr lang="es-ES_tradnl" b="1" dirty="0">
              <a:latin typeface="Calibri" pitchFamily="34" charset="0"/>
            </a:endParaRPr>
          </a:p>
          <a:p>
            <a:pPr marL="0" indent="0" algn="ctr">
              <a:buNone/>
            </a:pPr>
            <a:endParaRPr lang="es-ES_tradnl" b="1" dirty="0" smtClean="0">
              <a:latin typeface="Calibri" pitchFamily="34" charset="0"/>
            </a:endParaRPr>
          </a:p>
          <a:p>
            <a:pPr marL="0" indent="0" algn="ctr">
              <a:buNone/>
            </a:pPr>
            <a:r>
              <a:rPr lang="es-ES_tradnl" b="1" dirty="0" smtClean="0">
                <a:latin typeface="Calibri" pitchFamily="34" charset="0"/>
              </a:rPr>
              <a:t>SENIOR &amp; </a:t>
            </a:r>
          </a:p>
          <a:p>
            <a:pPr marL="0" indent="0" algn="ctr">
              <a:buNone/>
            </a:pPr>
            <a:r>
              <a:rPr lang="es-ES_tradnl" b="1" dirty="0" smtClean="0">
                <a:latin typeface="Calibri" pitchFamily="34" charset="0"/>
              </a:rPr>
              <a:t>DEMENTIA CARE</a:t>
            </a:r>
          </a:p>
          <a:p>
            <a:pPr marL="0" indent="0">
              <a:buNone/>
            </a:pPr>
            <a:endParaRPr lang="es-ES_tradnl" b="1" dirty="0">
              <a:latin typeface="Calibri" pitchFamily="34" charset="0"/>
            </a:endParaRPr>
          </a:p>
          <a:p>
            <a:pPr marL="0" indent="0">
              <a:buNone/>
            </a:pPr>
            <a:endParaRPr lang="es-ES_tradnl" b="1" dirty="0" smtClean="0">
              <a:latin typeface="Calibri" pitchFamily="34" charset="0"/>
            </a:endParaRPr>
          </a:p>
          <a:p>
            <a:pPr marL="0" indent="0">
              <a:buNone/>
            </a:pPr>
            <a:endParaRPr lang="es-ES_tradnl" b="1" dirty="0">
              <a:latin typeface="Calibri" pitchFamily="34" charset="0"/>
            </a:endParaRPr>
          </a:p>
          <a:p>
            <a:pPr marL="0" indent="0">
              <a:buNone/>
            </a:pPr>
            <a:endParaRPr lang="es-ES_tradnl" b="1" dirty="0" smtClean="0">
              <a:latin typeface="Calibri" pitchFamily="34" charset="0"/>
            </a:endParaRPr>
          </a:p>
          <a:p>
            <a:pPr marL="0" indent="0">
              <a:buNone/>
            </a:pPr>
            <a:endParaRPr lang="es-ES_tradnl" b="1" dirty="0">
              <a:latin typeface="Calibri" pitchFamily="34" charset="0"/>
            </a:endParaRPr>
          </a:p>
          <a:p>
            <a:pPr marL="0" indent="0">
              <a:buNone/>
            </a:pPr>
            <a:endParaRPr lang="es-ES_tradnl" b="1" dirty="0" smtClean="0">
              <a:latin typeface="Calibri" pitchFamily="34" charset="0"/>
            </a:endParaRPr>
          </a:p>
          <a:p>
            <a:pPr marL="0" indent="0">
              <a:buNone/>
            </a:pPr>
            <a:endParaRPr lang="es-ES_tradnl" b="1" dirty="0">
              <a:latin typeface="Calibri" pitchFamily="34" charset="0"/>
            </a:endParaRPr>
          </a:p>
          <a:p>
            <a:pPr marL="0" indent="0" algn="ctr">
              <a:buNone/>
            </a:pPr>
            <a:endParaRPr lang="es-ES_tradnl" b="1" dirty="0" smtClean="0">
              <a:latin typeface="Calibri" pitchFamily="34" charset="0"/>
            </a:endParaRPr>
          </a:p>
          <a:p>
            <a:pPr marL="0" indent="0" algn="ctr">
              <a:buNone/>
            </a:pPr>
            <a:r>
              <a:rPr lang="es-ES_tradnl" b="1" dirty="0" smtClean="0">
                <a:latin typeface="Calibri" pitchFamily="34" charset="0"/>
              </a:rPr>
              <a:t>FOSTERING &amp; </a:t>
            </a:r>
          </a:p>
          <a:p>
            <a:pPr marL="0" indent="0" algn="ctr">
              <a:buNone/>
            </a:pPr>
            <a:r>
              <a:rPr lang="es-ES_tradnl" b="1" dirty="0" smtClean="0">
                <a:latin typeface="Calibri" pitchFamily="34" charset="0"/>
              </a:rPr>
              <a:t>ADOPTION</a:t>
            </a:r>
          </a:p>
          <a:p>
            <a:pPr marL="0" indent="0">
              <a:buNone/>
            </a:pPr>
            <a:endParaRPr lang="es-ES_tradnl" b="1" dirty="0" smtClean="0"/>
          </a:p>
          <a:p>
            <a:endParaRPr lang="es-ES_tradnl" b="1" dirty="0"/>
          </a:p>
          <a:p>
            <a:endParaRPr lang="es-ES_tradnl" b="1" dirty="0" smtClean="0"/>
          </a:p>
        </p:txBody>
      </p:sp>
      <p:pic>
        <p:nvPicPr>
          <p:cNvPr id="1027" name="Picture 3" descr="\\vslzdc1\redirects\marina.rubio\Escritorio\EDENSOR.jpg"/>
          <p:cNvPicPr>
            <a:picLocks noChangeAspect="1" noChangeArrowheads="1"/>
          </p:cNvPicPr>
          <p:nvPr/>
        </p:nvPicPr>
        <p:blipFill>
          <a:blip r:embed="rId2" cstate="screen">
            <a:extLst>
              <a:ext uri="{28A0092B-C50C-407E-A947-70E740481C1C}">
                <a14:useLocalDpi xmlns:a14="http://schemas.microsoft.com/office/drawing/2010/main" val="0"/>
              </a:ext>
            </a:extLst>
          </a:blip>
          <a:srcRect/>
          <a:stretch>
            <a:fillRect/>
          </a:stretch>
        </p:blipFill>
        <p:spPr bwMode="auto">
          <a:xfrm>
            <a:off x="4366692" y="3327453"/>
            <a:ext cx="3194168" cy="212944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vslzdc1\redirects\marina.rubio\Escritorio\positive_relationships_1.jpg"/>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90975" y="3327453"/>
            <a:ext cx="3198359" cy="21289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slzdc1\redirects\marina.rubio\Escritorio\children4-square.jpe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8174418" y="3327453"/>
            <a:ext cx="3194168" cy="2128908"/>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24"/>
          <p:cNvPicPr/>
          <p:nvPr/>
        </p:nvPicPr>
        <p:blipFill>
          <a:blip r:embed="rId5"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1484145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19" y="6017"/>
            <a:ext cx="11122926" cy="1600200"/>
          </a:xfrm>
        </p:spPr>
        <p:txBody>
          <a:bodyPr/>
          <a:lstStyle/>
          <a:p>
            <a:r>
              <a:rPr lang="en-GB" sz="4800" dirty="0">
                <a:latin typeface="Calibri" pitchFamily="34" charset="0"/>
              </a:rPr>
              <a:t>DIAGRAMA </a:t>
            </a:r>
            <a:r>
              <a:rPr lang="en-GB" sz="4800" dirty="0" smtClean="0">
                <a:latin typeface="Calibri" pitchFamily="34" charset="0"/>
              </a:rPr>
              <a:t>UK MODEL</a:t>
            </a:r>
            <a:endParaRPr lang="en-GB" sz="4800" dirty="0">
              <a:latin typeface="Calibri" pitchFamily="34" charset="0"/>
            </a:endParaRPr>
          </a:p>
        </p:txBody>
      </p:sp>
      <p:sp>
        <p:nvSpPr>
          <p:cNvPr id="3" name="Content Placeholder 2"/>
          <p:cNvSpPr>
            <a:spLocks noGrp="1"/>
          </p:cNvSpPr>
          <p:nvPr>
            <p:ph idx="1"/>
          </p:nvPr>
        </p:nvSpPr>
        <p:spPr>
          <a:xfrm>
            <a:off x="627796" y="1733266"/>
            <a:ext cx="10954603" cy="4392898"/>
          </a:xfrm>
        </p:spPr>
        <p:txBody>
          <a:bodyPr>
            <a:noAutofit/>
          </a:bodyPr>
          <a:lstStyle/>
          <a:p>
            <a:pPr marL="0" indent="0">
              <a:buNone/>
            </a:pPr>
            <a:r>
              <a:rPr lang="en-GB" sz="1600" b="1" dirty="0" smtClean="0">
                <a:latin typeface="Calibri" pitchFamily="34" charset="0"/>
              </a:rPr>
              <a:t>WHAT DO WE WANT TO ACHIEVE?</a:t>
            </a:r>
          </a:p>
          <a:p>
            <a:pPr marL="0" indent="0">
              <a:buNone/>
            </a:pPr>
            <a:r>
              <a:rPr lang="en-GB" sz="1600" dirty="0" smtClean="0">
                <a:latin typeface="Calibri" pitchFamily="34" charset="0"/>
              </a:rPr>
              <a:t>Diagrama supports </a:t>
            </a:r>
            <a:r>
              <a:rPr lang="en-GB" sz="1600" dirty="0">
                <a:latin typeface="Calibri" pitchFamily="34" charset="0"/>
              </a:rPr>
              <a:t>vulnerable children and adults to live their best life.</a:t>
            </a:r>
          </a:p>
          <a:p>
            <a:pPr marL="0" indent="0">
              <a:buNone/>
            </a:pPr>
            <a:endParaRPr lang="en-GB" sz="1600" b="1" dirty="0" smtClean="0">
              <a:latin typeface="Calibri" pitchFamily="34" charset="0"/>
            </a:endParaRPr>
          </a:p>
          <a:p>
            <a:pPr marL="0" indent="0">
              <a:buNone/>
            </a:pPr>
            <a:r>
              <a:rPr lang="en-GB" sz="1600" b="1" dirty="0" smtClean="0">
                <a:latin typeface="Calibri" pitchFamily="34" charset="0"/>
              </a:rPr>
              <a:t>We </a:t>
            </a:r>
            <a:r>
              <a:rPr lang="en-GB" sz="1600" b="1" dirty="0">
                <a:latin typeface="Calibri" pitchFamily="34" charset="0"/>
              </a:rPr>
              <a:t>achieve this by:</a:t>
            </a:r>
            <a:endParaRPr lang="en-GB" sz="1600" dirty="0">
              <a:latin typeface="Calibri" pitchFamily="34" charset="0"/>
            </a:endParaRPr>
          </a:p>
          <a:p>
            <a:r>
              <a:rPr lang="en-GB" sz="1600" dirty="0">
                <a:latin typeface="Calibri" pitchFamily="34" charset="0"/>
              </a:rPr>
              <a:t>Finding secure and nurturing families to care for traumatised </a:t>
            </a:r>
            <a:r>
              <a:rPr lang="en-GB" sz="1600" dirty="0" smtClean="0">
                <a:latin typeface="Calibri" pitchFamily="34" charset="0"/>
              </a:rPr>
              <a:t>children through our adoption and fostering services</a:t>
            </a:r>
          </a:p>
          <a:p>
            <a:r>
              <a:rPr lang="en-GB" sz="1600" dirty="0" smtClean="0">
                <a:latin typeface="Calibri" pitchFamily="34" charset="0"/>
              </a:rPr>
              <a:t>Ensuring vulnerable elderly have the opportunity to live life to the full at our nursing and dementia care home, Edensor</a:t>
            </a:r>
          </a:p>
          <a:p>
            <a:r>
              <a:rPr lang="en-GB" sz="1600" dirty="0" smtClean="0">
                <a:latin typeface="Calibri" pitchFamily="34" charset="0"/>
              </a:rPr>
              <a:t>Promoting the development of core skills for adults with learning disabilities at our residential service Cabrini House so that they can lead independent lives, integrated within their community</a:t>
            </a:r>
          </a:p>
          <a:p>
            <a:r>
              <a:rPr lang="en-GB" sz="1600" dirty="0" smtClean="0">
                <a:latin typeface="Calibri" pitchFamily="34" charset="0"/>
              </a:rPr>
              <a:t>Enabling </a:t>
            </a:r>
            <a:r>
              <a:rPr lang="en-GB" sz="1600" dirty="0">
                <a:latin typeface="Calibri" pitchFamily="34" charset="0"/>
              </a:rPr>
              <a:t>vulnerable people to develop the skills and confidence in their own and shared homes so they can lead independent, fulfilled lives, through our supported living service.</a:t>
            </a:r>
          </a:p>
          <a:p>
            <a:pPr marL="0" indent="0">
              <a:buNone/>
            </a:pPr>
            <a:endParaRPr lang="en-GB" sz="1600" dirty="0" smtClean="0">
              <a:latin typeface="Calibri" pitchFamily="34" charset="0"/>
            </a:endParaRPr>
          </a:p>
          <a:p>
            <a:pPr lvl="3">
              <a:buFont typeface="Wingdings" panose="05000000000000000000" pitchFamily="2" charset="2"/>
              <a:buChar char="v"/>
            </a:pPr>
            <a:r>
              <a:rPr lang="en-GB" dirty="0" smtClean="0">
                <a:latin typeface="Calibri" pitchFamily="34" charset="0"/>
              </a:rPr>
              <a:t>PERSON </a:t>
            </a:r>
            <a:r>
              <a:rPr lang="en-GB" dirty="0">
                <a:latin typeface="Calibri" pitchFamily="34" charset="0"/>
              </a:rPr>
              <a:t>CENTRED </a:t>
            </a:r>
            <a:r>
              <a:rPr lang="en-GB" dirty="0" smtClean="0">
                <a:latin typeface="Calibri" pitchFamily="34" charset="0"/>
              </a:rPr>
              <a:t>APPROACH				</a:t>
            </a:r>
          </a:p>
          <a:p>
            <a:pPr lvl="3">
              <a:buFont typeface="Wingdings" panose="05000000000000000000" pitchFamily="2" charset="2"/>
              <a:buChar char="v"/>
            </a:pPr>
            <a:r>
              <a:rPr lang="en-GB" dirty="0" smtClean="0">
                <a:latin typeface="Calibri" pitchFamily="34" charset="0"/>
              </a:rPr>
              <a:t>ACTIVE SUPPORT</a:t>
            </a:r>
          </a:p>
          <a:p>
            <a:pPr lvl="3">
              <a:buFont typeface="Wingdings" panose="05000000000000000000" pitchFamily="2" charset="2"/>
              <a:buChar char="v"/>
            </a:pPr>
            <a:r>
              <a:rPr lang="en-GB" dirty="0" smtClean="0">
                <a:latin typeface="Calibri" pitchFamily="34" charset="0"/>
              </a:rPr>
              <a:t>POSITIVE BEHAVIOUR SUPPORT </a:t>
            </a:r>
          </a:p>
          <a:p>
            <a:pPr lvl="3">
              <a:buFont typeface="Wingdings" panose="05000000000000000000" pitchFamily="2" charset="2"/>
              <a:buChar char="v"/>
            </a:pPr>
            <a:r>
              <a:rPr lang="en-GB" dirty="0" smtClean="0">
                <a:latin typeface="Calibri" pitchFamily="34" charset="0"/>
              </a:rPr>
              <a:t>GOLD STANDARDS FRAMEWORK</a:t>
            </a:r>
            <a:endParaRPr lang="en-GB" b="1" dirty="0">
              <a:latin typeface="Calibri" pitchFamily="34" charset="0"/>
            </a:endParaRPr>
          </a:p>
        </p:txBody>
      </p:sp>
      <p:sp>
        <p:nvSpPr>
          <p:cNvPr id="7" name="TextBox 6"/>
          <p:cNvSpPr txBox="1"/>
          <p:nvPr/>
        </p:nvSpPr>
        <p:spPr>
          <a:xfrm>
            <a:off x="6423909" y="5041899"/>
            <a:ext cx="2934268" cy="584775"/>
          </a:xfrm>
          <a:prstGeom prst="rect">
            <a:avLst/>
          </a:prstGeom>
          <a:noFill/>
        </p:spPr>
        <p:txBody>
          <a:bodyPr wrap="square" rtlCol="0">
            <a:spAutoFit/>
          </a:bodyPr>
          <a:lstStyle/>
          <a:p>
            <a:r>
              <a:rPr lang="en-GB" sz="3200" b="1" dirty="0" smtClean="0">
                <a:solidFill>
                  <a:schemeClr val="tx1">
                    <a:lumMod val="50000"/>
                    <a:lumOff val="50000"/>
                  </a:schemeClr>
                </a:solidFill>
                <a:latin typeface="Calibri" pitchFamily="34" charset="0"/>
              </a:rPr>
              <a:t>MONTESSORI</a:t>
            </a:r>
            <a:endParaRPr lang="en-GB" sz="3200" b="1" dirty="0">
              <a:solidFill>
                <a:schemeClr val="tx1">
                  <a:lumMod val="50000"/>
                  <a:lumOff val="50000"/>
                </a:schemeClr>
              </a:solidFill>
              <a:latin typeface="Calibri" pitchFamily="34" charset="0"/>
            </a:endParaRPr>
          </a:p>
        </p:txBody>
      </p:sp>
      <p:sp>
        <p:nvSpPr>
          <p:cNvPr id="8" name="5-Point Star 7"/>
          <p:cNvSpPr/>
          <p:nvPr/>
        </p:nvSpPr>
        <p:spPr>
          <a:xfrm>
            <a:off x="5697929" y="5096489"/>
            <a:ext cx="525440" cy="475593"/>
          </a:xfrm>
          <a:prstGeom prst="star5">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Imagen 24"/>
          <p:cNvPicPr/>
          <p:nvPr/>
        </p:nvPicPr>
        <p:blipFill>
          <a:blip r:embed="rId2"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4016683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800" dirty="0" smtClean="0">
                <a:latin typeface="Calibri" pitchFamily="34" charset="0"/>
              </a:rPr>
              <a:t>THE NEED FOR CHANGE</a:t>
            </a:r>
            <a:endParaRPr lang="en-GB" sz="4800" dirty="0">
              <a:latin typeface="Calibri" pitchFamily="34" charset="0"/>
            </a:endParaRPr>
          </a:p>
        </p:txBody>
      </p:sp>
      <p:sp>
        <p:nvSpPr>
          <p:cNvPr id="3" name="Content Placeholder 2"/>
          <p:cNvSpPr>
            <a:spLocks noGrp="1"/>
          </p:cNvSpPr>
          <p:nvPr>
            <p:ph idx="1"/>
          </p:nvPr>
        </p:nvSpPr>
        <p:spPr>
          <a:xfrm>
            <a:off x="846160" y="1693189"/>
            <a:ext cx="10736239" cy="4447489"/>
          </a:xfrm>
        </p:spPr>
        <p:txBody>
          <a:bodyPr>
            <a:normAutofit fontScale="85000" lnSpcReduction="20000"/>
          </a:bodyPr>
          <a:lstStyle/>
          <a:p>
            <a:r>
              <a:rPr lang="en-GB" sz="2200" b="1" dirty="0" smtClean="0">
                <a:latin typeface="Calibri" pitchFamily="34" charset="0"/>
              </a:rPr>
              <a:t>PERSONAL JOURNEY</a:t>
            </a:r>
          </a:p>
          <a:p>
            <a:pPr lvl="1"/>
            <a:r>
              <a:rPr lang="en-GB" dirty="0" smtClean="0">
                <a:latin typeface="Calibri" pitchFamily="34" charset="0"/>
              </a:rPr>
              <a:t>DIAGRAMA SPAIN VS UK MODEL</a:t>
            </a:r>
          </a:p>
          <a:p>
            <a:pPr lvl="1"/>
            <a:r>
              <a:rPr lang="en-GB" dirty="0" smtClean="0">
                <a:latin typeface="Calibri" pitchFamily="34" charset="0"/>
              </a:rPr>
              <a:t>SECURE ESTABLISHMENTS</a:t>
            </a:r>
          </a:p>
          <a:p>
            <a:pPr lvl="1"/>
            <a:r>
              <a:rPr lang="en-GB" dirty="0" smtClean="0">
                <a:latin typeface="Calibri" pitchFamily="34" charset="0"/>
              </a:rPr>
              <a:t>CHILDREN´S HOMES</a:t>
            </a:r>
          </a:p>
          <a:p>
            <a:pPr lvl="1"/>
            <a:r>
              <a:rPr lang="en-GB" dirty="0" smtClean="0">
                <a:latin typeface="Calibri" pitchFamily="34" charset="0"/>
              </a:rPr>
              <a:t>MISTAKES</a:t>
            </a:r>
          </a:p>
          <a:p>
            <a:pPr lvl="1"/>
            <a:r>
              <a:rPr lang="en-GB" dirty="0" smtClean="0">
                <a:latin typeface="Calibri" pitchFamily="34" charset="0"/>
              </a:rPr>
              <a:t>ANALYSE</a:t>
            </a:r>
          </a:p>
          <a:p>
            <a:pPr lvl="1"/>
            <a:r>
              <a:rPr lang="en-GB" dirty="0" smtClean="0">
                <a:latin typeface="Calibri" pitchFamily="34" charset="0"/>
              </a:rPr>
              <a:t>START AGAIN</a:t>
            </a:r>
          </a:p>
          <a:p>
            <a:pPr lvl="1"/>
            <a:endParaRPr lang="en-GB" dirty="0" smtClean="0">
              <a:latin typeface="Calibri" pitchFamily="34" charset="0"/>
            </a:endParaRPr>
          </a:p>
          <a:p>
            <a:r>
              <a:rPr lang="en-GB" sz="2200" b="1" dirty="0" smtClean="0">
                <a:latin typeface="Calibri" pitchFamily="34" charset="0"/>
              </a:rPr>
              <a:t>TEAM</a:t>
            </a:r>
            <a:endParaRPr lang="en-GB" sz="2200" b="1" dirty="0">
              <a:latin typeface="Calibri" pitchFamily="34" charset="0"/>
            </a:endParaRPr>
          </a:p>
          <a:p>
            <a:pPr lvl="1"/>
            <a:r>
              <a:rPr lang="en-GB" dirty="0" smtClean="0">
                <a:latin typeface="Calibri" pitchFamily="34" charset="0"/>
              </a:rPr>
              <a:t>VISION</a:t>
            </a:r>
          </a:p>
          <a:p>
            <a:pPr lvl="1"/>
            <a:r>
              <a:rPr lang="en-GB" dirty="0" smtClean="0">
                <a:latin typeface="Calibri" pitchFamily="34" charset="0"/>
              </a:rPr>
              <a:t>CULTURE CHANGE</a:t>
            </a:r>
          </a:p>
          <a:p>
            <a:pPr lvl="1"/>
            <a:r>
              <a:rPr lang="en-GB" dirty="0" smtClean="0">
                <a:latin typeface="Calibri" pitchFamily="34" charset="0"/>
              </a:rPr>
              <a:t>EXPERIMENT</a:t>
            </a:r>
          </a:p>
          <a:p>
            <a:pPr lvl="2"/>
            <a:r>
              <a:rPr lang="en-GB" dirty="0" smtClean="0">
                <a:latin typeface="Calibri" pitchFamily="34" charset="0"/>
              </a:rPr>
              <a:t>STAFF PROFILE</a:t>
            </a:r>
          </a:p>
          <a:p>
            <a:pPr lvl="2"/>
            <a:r>
              <a:rPr lang="en-GB" dirty="0" smtClean="0">
                <a:latin typeface="Calibri" pitchFamily="34" charset="0"/>
              </a:rPr>
              <a:t>MONTESSORI THE EXTERNAL FRIEND/FAMILY</a:t>
            </a:r>
          </a:p>
          <a:p>
            <a:pPr lvl="2"/>
            <a:endParaRPr lang="en-GB" dirty="0" smtClean="0">
              <a:latin typeface="Calibri" pitchFamily="34" charset="0"/>
            </a:endParaRPr>
          </a:p>
          <a:p>
            <a:r>
              <a:rPr lang="en-GB" sz="2200" b="1" dirty="0" smtClean="0">
                <a:latin typeface="Calibri" pitchFamily="34" charset="0"/>
              </a:rPr>
              <a:t>RESULTS</a:t>
            </a:r>
          </a:p>
          <a:p>
            <a:pPr lvl="1"/>
            <a:r>
              <a:rPr lang="en-GB" dirty="0" smtClean="0">
                <a:latin typeface="Calibri" pitchFamily="34" charset="0"/>
              </a:rPr>
              <a:t>MISTAKES</a:t>
            </a:r>
          </a:p>
          <a:p>
            <a:pPr lvl="1"/>
            <a:r>
              <a:rPr lang="en-GB" dirty="0" smtClean="0">
                <a:latin typeface="Calibri" pitchFamily="34" charset="0"/>
              </a:rPr>
              <a:t>ANALYSE</a:t>
            </a:r>
          </a:p>
          <a:p>
            <a:pPr lvl="1"/>
            <a:r>
              <a:rPr lang="en-GB" dirty="0" smtClean="0">
                <a:latin typeface="Calibri" pitchFamily="34" charset="0"/>
              </a:rPr>
              <a:t>CONTINUE LEARNING</a:t>
            </a:r>
          </a:p>
        </p:txBody>
      </p:sp>
      <p:pic>
        <p:nvPicPr>
          <p:cNvPr id="4" name="Imagen 24"/>
          <p:cNvPicPr/>
          <p:nvPr/>
        </p:nvPicPr>
        <p:blipFill>
          <a:blip r:embed="rId3"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pic>
        <p:nvPicPr>
          <p:cNvPr id="5" name="Picture 4" descr="Diagrama Foundation CEO David McGuire.jpg"/>
          <p:cNvPicPr>
            <a:picLocks noChangeAspect="1"/>
          </p:cNvPicPr>
          <p:nvPr/>
        </p:nvPicPr>
        <p:blipFill>
          <a:blip r:embed="rId4" cstate="screen"/>
          <a:srcRect/>
          <a:stretch>
            <a:fillRect/>
          </a:stretch>
        </p:blipFill>
        <p:spPr>
          <a:xfrm>
            <a:off x="7806208" y="1693189"/>
            <a:ext cx="3001345" cy="4453609"/>
          </a:xfrm>
          <a:prstGeom prst="rect">
            <a:avLst/>
          </a:prstGeom>
        </p:spPr>
      </p:pic>
    </p:spTree>
    <p:extLst>
      <p:ext uri="{BB962C8B-B14F-4D97-AF65-F5344CB8AC3E}">
        <p14:creationId xmlns:p14="http://schemas.microsoft.com/office/powerpoint/2010/main" val="702396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reeform: Shape 22">
            <a:extLst>
              <a:ext uri="{FF2B5EF4-FFF2-40B4-BE49-F238E27FC236}">
                <a16:creationId xmlns:a16="http://schemas.microsoft.com/office/drawing/2014/main" id="{46C2E80F-49A6-4372-B103-219D417A55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7074"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chemeClr val="accent2">
              <a:lumMod val="75000"/>
            </a:schemeClr>
          </a:solidFill>
          <a:ln/>
        </p:spPr>
        <p:style>
          <a:lnRef idx="2">
            <a:schemeClr val="accent1"/>
          </a:lnRef>
          <a:fillRef idx="1">
            <a:schemeClr val="lt1"/>
          </a:fillRef>
          <a:effectRef idx="0">
            <a:schemeClr val="accent1"/>
          </a:effectRef>
          <a:fontRef idx="minor">
            <a:schemeClr val="dk1"/>
          </a:fontRef>
        </p:style>
        <p:txBody>
          <a:bodyPr vert="vert" wrap="square" rtlCol="0" anchor="ctr">
            <a:noAutofit/>
          </a:bodyPr>
          <a:lstStyle/>
          <a:p>
            <a:pPr algn="ctr" defTabSz="457200">
              <a:defRPr/>
            </a:pPr>
            <a:endParaRPr lang="en-US" dirty="0">
              <a:solidFill>
                <a:prstClr val="white"/>
              </a:solidFill>
              <a:latin typeface="Calibri" panose="020F0502020204030204"/>
            </a:endParaRPr>
          </a:p>
        </p:txBody>
      </p:sp>
      <p:sp>
        <p:nvSpPr>
          <p:cNvPr id="2" name="Title 1">
            <a:extLst>
              <a:ext uri="{FF2B5EF4-FFF2-40B4-BE49-F238E27FC236}">
                <a16:creationId xmlns:a16="http://schemas.microsoft.com/office/drawing/2014/main" id="{EB120886-8752-714E-B95D-2D8E884FB8DB}"/>
              </a:ext>
            </a:extLst>
          </p:cNvPr>
          <p:cNvSpPr>
            <a:spLocks noGrp="1"/>
          </p:cNvSpPr>
          <p:nvPr>
            <p:ph type="title"/>
          </p:nvPr>
        </p:nvSpPr>
        <p:spPr>
          <a:xfrm>
            <a:off x="1460311" y="846163"/>
            <a:ext cx="4067032" cy="3507474"/>
          </a:xfrm>
        </p:spPr>
        <p:txBody>
          <a:bodyPr>
            <a:normAutofit/>
          </a:bodyPr>
          <a:lstStyle/>
          <a:p>
            <a:r>
              <a:rPr lang="en-US" sz="4800" b="1" dirty="0">
                <a:solidFill>
                  <a:srgbClr val="FFFFFF"/>
                </a:solidFill>
                <a:latin typeface="Calibri" pitchFamily="34" charset="0"/>
              </a:rPr>
              <a:t>Why Montessori</a:t>
            </a:r>
          </a:p>
        </p:txBody>
      </p:sp>
      <p:graphicFrame>
        <p:nvGraphicFramePr>
          <p:cNvPr id="18" name="Content Placeholder 2">
            <a:extLst>
              <a:ext uri="{FF2B5EF4-FFF2-40B4-BE49-F238E27FC236}">
                <a16:creationId xmlns:a16="http://schemas.microsoft.com/office/drawing/2014/main" id="{4D78E5A1-FE1A-4536-B7D8-FAD3BC832361}"/>
              </a:ext>
            </a:extLst>
          </p:cNvPr>
          <p:cNvGraphicFramePr>
            <a:graphicFrameLocks noGrp="1"/>
          </p:cNvGraphicFramePr>
          <p:nvPr>
            <p:ph idx="1"/>
            <p:extLst>
              <p:ext uri="{D42A27DB-BD31-4B8C-83A1-F6EECF244321}">
                <p14:modId xmlns:p14="http://schemas.microsoft.com/office/powerpoint/2010/main" val="2374388191"/>
              </p:ext>
            </p:extLst>
          </p:nvPr>
        </p:nvGraphicFramePr>
        <p:xfrm>
          <a:off x="5172831" y="694149"/>
          <a:ext cx="4790036" cy="5668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Imagen 24"/>
          <p:cNvPicPr/>
          <p:nvPr/>
        </p:nvPicPr>
        <p:blipFill>
          <a:blip r:embed="rId7"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30765775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1004645" cy="1774210"/>
          </a:xfrm>
        </p:spPr>
        <p:txBody>
          <a:bodyPr/>
          <a:lstStyle/>
          <a:p>
            <a:r>
              <a:rPr lang="en-GB" sz="4800" dirty="0" smtClean="0">
                <a:latin typeface="Calibri" pitchFamily="34" charset="0"/>
              </a:rPr>
              <a:t>IN COLLABORATION WITH MONTESSORI</a:t>
            </a:r>
            <a:endParaRPr lang="en-GB" sz="4800" dirty="0">
              <a:latin typeface="Calibri" pitchFamily="34" charset="0"/>
            </a:endParaRP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val="0"/>
              </a:ext>
            </a:extLst>
          </a:blip>
          <a:stretch>
            <a:fillRect/>
          </a:stretch>
        </p:blipFill>
        <p:spPr>
          <a:xfrm>
            <a:off x="665282" y="2526847"/>
            <a:ext cx="3501185" cy="2625890"/>
          </a:xfrm>
        </p:spPr>
      </p:pic>
      <p:pic>
        <p:nvPicPr>
          <p:cNvPr id="7" name="Picture 6"/>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481803" y="2537162"/>
            <a:ext cx="3474993" cy="2606245"/>
          </a:xfrm>
          <a:prstGeom prst="rect">
            <a:avLst/>
          </a:prstGeom>
        </p:spPr>
      </p:pic>
      <p:pic>
        <p:nvPicPr>
          <p:cNvPr id="8" name="Picture 7">
            <a:extLst>
              <a:ext uri="{FF2B5EF4-FFF2-40B4-BE49-F238E27FC236}">
                <a16:creationId xmlns:a16="http://schemas.microsoft.com/office/drawing/2014/main" id="{9B9FB431-67B8-D746-93C7-32EA84FAF582}"/>
              </a:ext>
            </a:extLst>
          </p:cNvPr>
          <p:cNvPicPr>
            <a:picLocks noChangeAspect="1"/>
          </p:cNvPicPr>
          <p:nvPr/>
        </p:nvPicPr>
        <p:blipFill>
          <a:blip r:embed="rId4" cstate="screen"/>
          <a:stretch>
            <a:fillRect/>
          </a:stretch>
        </p:blipFill>
        <p:spPr>
          <a:xfrm>
            <a:off x="8303990" y="2512037"/>
            <a:ext cx="2829231" cy="2631370"/>
          </a:xfrm>
          <a:prstGeom prst="rect">
            <a:avLst/>
          </a:prstGeom>
        </p:spPr>
      </p:pic>
      <p:pic>
        <p:nvPicPr>
          <p:cNvPr id="9" name="Imagen 24"/>
          <p:cNvPicPr/>
          <p:nvPr/>
        </p:nvPicPr>
        <p:blipFill>
          <a:blip r:embed="rId5"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Tree>
    <p:extLst>
      <p:ext uri="{BB962C8B-B14F-4D97-AF65-F5344CB8AC3E}">
        <p14:creationId xmlns:p14="http://schemas.microsoft.com/office/powerpoint/2010/main" val="90456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616" y="2251882"/>
            <a:ext cx="11063784" cy="3874282"/>
          </a:xfrm>
        </p:spPr>
        <p:txBody>
          <a:bodyPr numCol="3">
            <a:normAutofit/>
          </a:bodyPr>
          <a:lstStyle/>
          <a:p>
            <a:pPr marL="0" indent="0" algn="ctr">
              <a:buNone/>
            </a:pPr>
            <a:r>
              <a:rPr lang="en-GB" sz="1600" b="1" dirty="0">
                <a:solidFill>
                  <a:schemeClr val="tx2"/>
                </a:solidFill>
                <a:latin typeface="Calibri" pitchFamily="34" charset="0"/>
              </a:rPr>
              <a:t>PILOT </a:t>
            </a:r>
            <a:r>
              <a:rPr lang="en-GB" sz="1600" b="1" dirty="0" smtClean="0">
                <a:solidFill>
                  <a:schemeClr val="tx2"/>
                </a:solidFill>
                <a:latin typeface="Calibri" pitchFamily="34" charset="0"/>
              </a:rPr>
              <a:t>PROGRAMME</a:t>
            </a:r>
          </a:p>
          <a:p>
            <a:pPr marL="0" indent="0">
              <a:buNone/>
            </a:pPr>
            <a:endParaRPr lang="en-GB" sz="1600" b="1" dirty="0" smtClean="0">
              <a:latin typeface="Calibri" pitchFamily="34" charset="0"/>
            </a:endParaRPr>
          </a:p>
          <a:p>
            <a:pPr marL="0" indent="0">
              <a:buNone/>
            </a:pPr>
            <a:r>
              <a:rPr lang="en-GB" sz="1600" b="1" dirty="0" smtClean="0">
                <a:latin typeface="Calibri" pitchFamily="34" charset="0"/>
              </a:rPr>
              <a:t>Cabrini</a:t>
            </a:r>
          </a:p>
          <a:p>
            <a:pPr marL="0" indent="0">
              <a:buNone/>
            </a:pPr>
            <a:r>
              <a:rPr lang="en-GB" sz="1600" dirty="0" err="1" smtClean="0">
                <a:latin typeface="Calibri" pitchFamily="34" charset="0"/>
              </a:rPr>
              <a:t>Nati</a:t>
            </a:r>
            <a:r>
              <a:rPr lang="en-GB" sz="1600" dirty="0" smtClean="0">
                <a:latin typeface="Calibri" pitchFamily="34" charset="0"/>
              </a:rPr>
              <a:t> Beltran  (Montessori guide)</a:t>
            </a:r>
          </a:p>
          <a:p>
            <a:pPr marL="0" indent="0">
              <a:buNone/>
            </a:pPr>
            <a:endParaRPr lang="en-GB" sz="1600" dirty="0" smtClean="0">
              <a:latin typeface="Calibri" pitchFamily="34" charset="0"/>
            </a:endParaRPr>
          </a:p>
          <a:p>
            <a:pPr marL="0" indent="0">
              <a:buNone/>
            </a:pPr>
            <a:endParaRPr lang="en-GB" sz="1600" dirty="0" smtClean="0">
              <a:latin typeface="Calibri" pitchFamily="34" charset="0"/>
            </a:endParaRPr>
          </a:p>
          <a:p>
            <a:pPr marL="0" indent="0">
              <a:buNone/>
            </a:pPr>
            <a:endParaRPr lang="en-GB" sz="1600" dirty="0" smtClean="0">
              <a:latin typeface="Calibri" pitchFamily="34" charset="0"/>
            </a:endParaRPr>
          </a:p>
          <a:p>
            <a:pPr marL="0" indent="0">
              <a:buNone/>
            </a:pPr>
            <a:endParaRPr lang="en-GB" sz="1600" dirty="0">
              <a:latin typeface="Calibri" pitchFamily="34" charset="0"/>
            </a:endParaRPr>
          </a:p>
          <a:p>
            <a:pPr marL="0" indent="0">
              <a:buNone/>
            </a:pPr>
            <a:endParaRPr lang="en-GB" sz="1600" dirty="0" smtClean="0">
              <a:latin typeface="Calibri" pitchFamily="34" charset="0"/>
            </a:endParaRPr>
          </a:p>
          <a:p>
            <a:pPr marL="0" indent="0">
              <a:buNone/>
            </a:pPr>
            <a:endParaRPr lang="en-GB" sz="1600" dirty="0" smtClean="0">
              <a:latin typeface="Calibri" pitchFamily="34" charset="0"/>
            </a:endParaRPr>
          </a:p>
          <a:p>
            <a:pPr marL="0" indent="0">
              <a:buNone/>
            </a:pPr>
            <a:endParaRPr lang="en-GB" sz="1600" dirty="0" smtClean="0">
              <a:latin typeface="Calibri" pitchFamily="34" charset="0"/>
            </a:endParaRPr>
          </a:p>
          <a:p>
            <a:pPr marL="0" indent="0">
              <a:buNone/>
            </a:pPr>
            <a:endParaRPr lang="en-GB" sz="1600" dirty="0">
              <a:latin typeface="Calibri" pitchFamily="34" charset="0"/>
            </a:endParaRPr>
          </a:p>
          <a:p>
            <a:pPr marL="0" indent="0">
              <a:buNone/>
            </a:pPr>
            <a:endParaRPr lang="en-GB" sz="1600" dirty="0" smtClean="0">
              <a:latin typeface="Calibri" pitchFamily="34" charset="0"/>
            </a:endParaRPr>
          </a:p>
          <a:p>
            <a:pPr marL="0" indent="0" algn="ctr">
              <a:buNone/>
            </a:pPr>
            <a:r>
              <a:rPr lang="en-GB" sz="1600" b="1" dirty="0" smtClean="0">
                <a:solidFill>
                  <a:schemeClr val="tx2"/>
                </a:solidFill>
                <a:latin typeface="Calibri" pitchFamily="34" charset="0"/>
              </a:rPr>
              <a:t>MONTESSORI FOR AGED &amp; DEMENTIA CARE TRAINING</a:t>
            </a:r>
          </a:p>
          <a:p>
            <a:pPr marL="0" indent="0" algn="ctr">
              <a:buNone/>
            </a:pPr>
            <a:endParaRPr lang="en-GB" sz="1600" b="1" dirty="0" smtClean="0">
              <a:solidFill>
                <a:schemeClr val="tx2"/>
              </a:solidFill>
              <a:latin typeface="Calibri" pitchFamily="34" charset="0"/>
            </a:endParaRPr>
          </a:p>
          <a:p>
            <a:pPr marL="0" indent="0">
              <a:buNone/>
            </a:pPr>
            <a:r>
              <a:rPr lang="en-GB" sz="1600" b="1" dirty="0" smtClean="0">
                <a:latin typeface="Calibri" pitchFamily="34" charset="0"/>
              </a:rPr>
              <a:t>LD and senior care &amp; dementia services</a:t>
            </a:r>
            <a:endParaRPr lang="en-GB" sz="1600" dirty="0">
              <a:latin typeface="Calibri" pitchFamily="34" charset="0"/>
            </a:endParaRPr>
          </a:p>
          <a:p>
            <a:pPr marL="0" indent="0">
              <a:buNone/>
            </a:pPr>
            <a:r>
              <a:rPr lang="en-GB" sz="1600" dirty="0" smtClean="0">
                <a:latin typeface="Calibri" pitchFamily="34" charset="0"/>
              </a:rPr>
              <a:t>Anne Kelly (Montessori consulting Director)</a:t>
            </a:r>
            <a:endParaRPr lang="en-GB" sz="1600" dirty="0">
              <a:latin typeface="Calibri" pitchFamily="34" charset="0"/>
            </a:endParaRPr>
          </a:p>
          <a:p>
            <a:pPr marL="0" indent="0">
              <a:buNone/>
            </a:pPr>
            <a:endParaRPr lang="en-GB" sz="1600" dirty="0" smtClean="0">
              <a:latin typeface="Calibri" pitchFamily="34" charset="0"/>
            </a:endParaRPr>
          </a:p>
          <a:p>
            <a:pPr marL="0" indent="0">
              <a:buNone/>
            </a:pPr>
            <a:endParaRPr lang="en-GB" sz="1600" dirty="0" smtClean="0">
              <a:latin typeface="Calibri" pitchFamily="34" charset="0"/>
            </a:endParaRPr>
          </a:p>
          <a:p>
            <a:pPr marL="0" indent="0">
              <a:buNone/>
            </a:pPr>
            <a:endParaRPr lang="en-GB" sz="1600" dirty="0" smtClean="0">
              <a:latin typeface="Calibri" pitchFamily="34" charset="0"/>
            </a:endParaRPr>
          </a:p>
          <a:p>
            <a:pPr marL="0" indent="0">
              <a:buNone/>
            </a:pPr>
            <a:endParaRPr lang="en-GB" sz="1600" dirty="0">
              <a:latin typeface="Calibri" pitchFamily="34" charset="0"/>
            </a:endParaRPr>
          </a:p>
          <a:p>
            <a:pPr marL="0" indent="0">
              <a:buNone/>
            </a:pPr>
            <a:endParaRPr lang="en-GB" sz="1600" dirty="0" smtClean="0">
              <a:latin typeface="Calibri" pitchFamily="34" charset="0"/>
            </a:endParaRPr>
          </a:p>
          <a:p>
            <a:pPr marL="0" indent="0">
              <a:buNone/>
            </a:pPr>
            <a:endParaRPr lang="en-GB" sz="1600" dirty="0">
              <a:latin typeface="Calibri" pitchFamily="34" charset="0"/>
            </a:endParaRPr>
          </a:p>
          <a:p>
            <a:pPr marL="0" indent="0" algn="ctr">
              <a:buNone/>
            </a:pPr>
            <a:endParaRPr lang="en-GB" sz="1600" b="1" dirty="0" smtClean="0">
              <a:latin typeface="Calibri" pitchFamily="34" charset="0"/>
            </a:endParaRPr>
          </a:p>
          <a:p>
            <a:pPr marL="0" indent="0" algn="ctr">
              <a:buNone/>
            </a:pPr>
            <a:endParaRPr lang="en-GB" sz="1600" b="1" dirty="0">
              <a:latin typeface="Calibri" pitchFamily="34" charset="0"/>
            </a:endParaRPr>
          </a:p>
          <a:p>
            <a:pPr marL="0" indent="0" algn="ctr">
              <a:buNone/>
            </a:pPr>
            <a:r>
              <a:rPr lang="en-GB" sz="1600" b="1" dirty="0" smtClean="0">
                <a:solidFill>
                  <a:schemeClr val="tx2"/>
                </a:solidFill>
                <a:latin typeface="Calibri" pitchFamily="34" charset="0"/>
              </a:rPr>
              <a:t>SUPPORTING CHILDREN </a:t>
            </a:r>
            <a:r>
              <a:rPr lang="en-GB" sz="1600" b="1" dirty="0">
                <a:solidFill>
                  <a:schemeClr val="tx2"/>
                </a:solidFill>
                <a:latin typeface="Calibri" pitchFamily="34" charset="0"/>
              </a:rPr>
              <a:t>WITH </a:t>
            </a:r>
            <a:r>
              <a:rPr lang="en-GB" sz="1600" b="1" dirty="0" smtClean="0">
                <a:solidFill>
                  <a:schemeClr val="tx2"/>
                </a:solidFill>
                <a:latin typeface="Calibri" pitchFamily="34" charset="0"/>
              </a:rPr>
              <a:t>TRAUMA - </a:t>
            </a:r>
            <a:r>
              <a:rPr lang="en-GB" sz="1600" b="1" dirty="0">
                <a:solidFill>
                  <a:schemeClr val="tx2"/>
                </a:solidFill>
                <a:latin typeface="Calibri" pitchFamily="34" charset="0"/>
              </a:rPr>
              <a:t>MONTESSORI TRAINING </a:t>
            </a:r>
            <a:endParaRPr lang="en-GB" sz="1800" dirty="0">
              <a:solidFill>
                <a:schemeClr val="tx2"/>
              </a:solidFill>
              <a:latin typeface="Calibri" pitchFamily="34" charset="0"/>
            </a:endParaRPr>
          </a:p>
          <a:p>
            <a:pPr marL="0" indent="0" algn="ctr">
              <a:buNone/>
            </a:pPr>
            <a:endParaRPr lang="en-GB" sz="1600" b="1" dirty="0" smtClean="0">
              <a:latin typeface="Calibri" pitchFamily="34" charset="0"/>
            </a:endParaRPr>
          </a:p>
          <a:p>
            <a:pPr marL="0" indent="0" algn="ctr">
              <a:buNone/>
            </a:pPr>
            <a:r>
              <a:rPr lang="en-GB" sz="1600" b="1" dirty="0" smtClean="0">
                <a:latin typeface="Calibri" pitchFamily="34" charset="0"/>
              </a:rPr>
              <a:t>Fostering and adoption</a:t>
            </a:r>
          </a:p>
          <a:p>
            <a:pPr marL="0" indent="0" algn="ctr">
              <a:buNone/>
            </a:pPr>
            <a:r>
              <a:rPr lang="en-GB" sz="1600" dirty="0" smtClean="0">
                <a:latin typeface="Calibri" pitchFamily="34" charset="0"/>
              </a:rPr>
              <a:t>AMI (Association Montessori Internationale)</a:t>
            </a:r>
          </a:p>
          <a:p>
            <a:pPr marL="0" indent="0">
              <a:buNone/>
            </a:pPr>
            <a:endParaRPr lang="en-GB" sz="1800" dirty="0" smtClean="0"/>
          </a:p>
          <a:p>
            <a:pPr marL="0" indent="0">
              <a:buNone/>
            </a:pPr>
            <a:endParaRPr lang="en-GB" sz="1800" dirty="0"/>
          </a:p>
        </p:txBody>
      </p:sp>
      <p:sp>
        <p:nvSpPr>
          <p:cNvPr id="4" name="Title 1"/>
          <p:cNvSpPr>
            <a:spLocks noGrp="1"/>
          </p:cNvSpPr>
          <p:nvPr>
            <p:ph type="title"/>
          </p:nvPr>
        </p:nvSpPr>
        <p:spPr/>
        <p:txBody>
          <a:bodyPr/>
          <a:lstStyle/>
          <a:p>
            <a:r>
              <a:rPr lang="en-GB" sz="4800" dirty="0" smtClean="0">
                <a:latin typeface="Calibri" pitchFamily="34" charset="0"/>
              </a:rPr>
              <a:t>IN COLLABORATION WITH MONTESSORI</a:t>
            </a:r>
            <a:endParaRPr lang="en-GB" sz="4800" dirty="0">
              <a:latin typeface="Calibri" pitchFamily="34" charset="0"/>
            </a:endParaRPr>
          </a:p>
        </p:txBody>
      </p:sp>
      <p:pic>
        <p:nvPicPr>
          <p:cNvPr id="5" name="Imagen 24"/>
          <p:cNvPicPr/>
          <p:nvPr/>
        </p:nvPicPr>
        <p:blipFill>
          <a:blip r:embed="rId2" cstate="screen">
            <a:extLst>
              <a:ext uri="{28A0092B-C50C-407E-A947-70E740481C1C}">
                <a14:useLocalDpi xmlns:a14="http://schemas.microsoft.com/office/drawing/2010/main" val="0"/>
              </a:ext>
            </a:extLst>
          </a:blip>
          <a:stretch>
            <a:fillRect/>
          </a:stretch>
        </p:blipFill>
        <p:spPr>
          <a:xfrm>
            <a:off x="10506114" y="245660"/>
            <a:ext cx="1254215" cy="641356"/>
          </a:xfrm>
          <a:prstGeom prst="rect">
            <a:avLst/>
          </a:prstGeom>
        </p:spPr>
      </p:pic>
      <p:sp>
        <p:nvSpPr>
          <p:cNvPr id="6" name="TextBox 5"/>
          <p:cNvSpPr txBox="1"/>
          <p:nvPr/>
        </p:nvSpPr>
        <p:spPr>
          <a:xfrm>
            <a:off x="941694" y="1692318"/>
            <a:ext cx="10191525" cy="738664"/>
          </a:xfrm>
          <a:prstGeom prst="rect">
            <a:avLst/>
          </a:prstGeom>
          <a:noFill/>
        </p:spPr>
        <p:txBody>
          <a:bodyPr wrap="square" rtlCol="0">
            <a:spAutoFit/>
          </a:bodyPr>
          <a:lstStyle/>
          <a:p>
            <a:pPr algn="ctr"/>
            <a:r>
              <a:rPr lang="en-GB" sz="2400" dirty="0">
                <a:solidFill>
                  <a:schemeClr val="tx1">
                    <a:lumMod val="50000"/>
                    <a:lumOff val="50000"/>
                  </a:schemeClr>
                </a:solidFill>
                <a:latin typeface="Calibri" pitchFamily="34" charset="0"/>
              </a:rPr>
              <a:t>DIAGRAMA JOURNEY WORKING IN COLLABORATION WITH AMI</a:t>
            </a:r>
          </a:p>
          <a:p>
            <a:endParaRPr lang="en-GB" dirty="0">
              <a:latin typeface="Calibri" pitchFamily="34" charset="0"/>
            </a:endParaRPr>
          </a:p>
        </p:txBody>
      </p:sp>
      <p:pic>
        <p:nvPicPr>
          <p:cNvPr id="2050" name="Picture 2" descr="\\vslzdc1\redirects\marina.rubio\Escritorio\img-20200310-wa0009.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992494" y="4241423"/>
            <a:ext cx="2101915" cy="225188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vslzdc1\redirects\marina.rubio\Escritorio\288660767_399200292232951_331733224056254463_n.jpg"/>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516491" y="4157389"/>
            <a:ext cx="2965603" cy="2224202"/>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a:off x="8809374" y="4327668"/>
            <a:ext cx="2016517" cy="1917511"/>
          </a:xfrm>
          <a:prstGeom prst="ellipse">
            <a:avLst/>
          </a:prstGeom>
          <a:solidFill>
            <a:schemeClr val="accent1">
              <a:lumMod val="20000"/>
              <a:lumOff val="80000"/>
            </a:schemeClr>
          </a:solidFill>
          <a:ln w="76200">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600" b="1" dirty="0" smtClean="0">
                <a:solidFill>
                  <a:schemeClr val="tx2"/>
                </a:solidFill>
              </a:rPr>
              <a:t>IN PROGRESS</a:t>
            </a:r>
            <a:endParaRPr lang="en-GB" sz="1600" b="1" dirty="0">
              <a:solidFill>
                <a:schemeClr val="tx2"/>
              </a:solidFill>
            </a:endParaRPr>
          </a:p>
        </p:txBody>
      </p:sp>
    </p:spTree>
    <p:extLst>
      <p:ext uri="{BB962C8B-B14F-4D97-AF65-F5344CB8AC3E}">
        <p14:creationId xmlns:p14="http://schemas.microsoft.com/office/powerpoint/2010/main" val="35100895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2514</TotalTime>
  <Words>1075</Words>
  <Application>Microsoft Office PowerPoint</Application>
  <PresentationFormat>Breedbeeld</PresentationFormat>
  <Paragraphs>193</Paragraphs>
  <Slides>16</Slides>
  <Notes>2</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16</vt:i4>
      </vt:variant>
    </vt:vector>
  </HeadingPairs>
  <TitlesOfParts>
    <vt:vector size="25" baseType="lpstr">
      <vt:lpstr>Arial</vt:lpstr>
      <vt:lpstr>Calibri</vt:lpstr>
      <vt:lpstr>Calibri Light</vt:lpstr>
      <vt:lpstr>Century Gothic</vt:lpstr>
      <vt:lpstr>Courier New</vt:lpstr>
      <vt:lpstr>Palatino Linotype</vt:lpstr>
      <vt:lpstr>Wingdings</vt:lpstr>
      <vt:lpstr>Executive</vt:lpstr>
      <vt:lpstr>Kantoorthema</vt:lpstr>
      <vt:lpstr>DIAGRAMA UK METHODOLOGY</vt:lpstr>
      <vt:lpstr>PowerPoint-presentatie</vt:lpstr>
      <vt:lpstr>PROGRAMME</vt:lpstr>
      <vt:lpstr>DIAGRAMA UK SERVICES</vt:lpstr>
      <vt:lpstr>DIAGRAMA UK MODEL</vt:lpstr>
      <vt:lpstr>THE NEED FOR CHANGE</vt:lpstr>
      <vt:lpstr>Why Montessori</vt:lpstr>
      <vt:lpstr>IN COLLABORATION WITH MONTESSORI</vt:lpstr>
      <vt:lpstr>IN COLLABORATION WITH MONTESSORI</vt:lpstr>
      <vt:lpstr>THE NEED FOR CHANGE</vt:lpstr>
      <vt:lpstr>MONTESSORI: The History</vt:lpstr>
      <vt:lpstr>MONTESSORI: The Model</vt:lpstr>
      <vt:lpstr>MONTESSORI: The Model</vt:lpstr>
      <vt:lpstr>MONTESSORI: The methodology</vt:lpstr>
      <vt:lpstr>MONTESSORI: The person</vt:lpstr>
      <vt:lpstr>MONTESSORI: The Model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ENRICHMENT PROGRAMME</dc:title>
  <dc:creator>Marina Rubio Borrego</dc:creator>
  <cp:lastModifiedBy>Anthony Dewaele</cp:lastModifiedBy>
  <cp:revision>207</cp:revision>
  <dcterms:created xsi:type="dcterms:W3CDTF">2019-04-24T17:09:00Z</dcterms:created>
  <dcterms:modified xsi:type="dcterms:W3CDTF">2023-09-11T11:37:48Z</dcterms:modified>
</cp:coreProperties>
</file>