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3"/>
  </p:notesMasterIdLst>
  <p:sldIdLst>
    <p:sldId id="265" r:id="rId6"/>
    <p:sldId id="353" r:id="rId7"/>
    <p:sldId id="285" r:id="rId8"/>
    <p:sldId id="309" r:id="rId9"/>
    <p:sldId id="311" r:id="rId10"/>
    <p:sldId id="310" r:id="rId11"/>
    <p:sldId id="279" r:id="rId12"/>
    <p:sldId id="287" r:id="rId13"/>
    <p:sldId id="288" r:id="rId14"/>
    <p:sldId id="289" r:id="rId15"/>
    <p:sldId id="286" r:id="rId16"/>
    <p:sldId id="299" r:id="rId17"/>
    <p:sldId id="300" r:id="rId18"/>
    <p:sldId id="301" r:id="rId19"/>
    <p:sldId id="290" r:id="rId20"/>
    <p:sldId id="291" r:id="rId21"/>
    <p:sldId id="283" r:id="rId22"/>
    <p:sldId id="307" r:id="rId23"/>
    <p:sldId id="306" r:id="rId24"/>
    <p:sldId id="305" r:id="rId25"/>
    <p:sldId id="308" r:id="rId26"/>
    <p:sldId id="312" r:id="rId27"/>
    <p:sldId id="313" r:id="rId28"/>
    <p:sldId id="298" r:id="rId29"/>
    <p:sldId id="314" r:id="rId30"/>
    <p:sldId id="294" r:id="rId31"/>
    <p:sldId id="295"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52" r:id="rId64"/>
    <p:sldId id="296" r:id="rId65"/>
    <p:sldId id="347" r:id="rId66"/>
    <p:sldId id="348" r:id="rId67"/>
    <p:sldId id="349" r:id="rId68"/>
    <p:sldId id="350" r:id="rId69"/>
    <p:sldId id="351" r:id="rId70"/>
    <p:sldId id="304" r:id="rId71"/>
    <p:sldId id="278" r:id="rId7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246" autoAdjust="0"/>
  </p:normalViewPr>
  <p:slideViewPr>
    <p:cSldViewPr snapToGrid="0">
      <p:cViewPr varScale="1">
        <p:scale>
          <a:sx n="98" d="100"/>
          <a:sy n="98" d="100"/>
        </p:scale>
        <p:origin x="10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se Spriet" userId="5cb92f5d-d152-4d9d-a228-ec59142f27ed" providerId="ADAL" clId="{F1D069C0-D1C9-4B1C-9229-9DBF8BD19770}"/>
    <pc:docChg chg="delSld modSld">
      <pc:chgData name="Ilse Spriet" userId="5cb92f5d-d152-4d9d-a228-ec59142f27ed" providerId="ADAL" clId="{F1D069C0-D1C9-4B1C-9229-9DBF8BD19770}" dt="2022-04-26T07:51:25.751" v="18" actId="1036"/>
      <pc:docMkLst>
        <pc:docMk/>
      </pc:docMkLst>
      <pc:sldChg chg="del">
        <pc:chgData name="Ilse Spriet" userId="5cb92f5d-d152-4d9d-a228-ec59142f27ed" providerId="ADAL" clId="{F1D069C0-D1C9-4B1C-9229-9DBF8BD19770}" dt="2022-04-26T07:50:53.398" v="0" actId="2696"/>
        <pc:sldMkLst>
          <pc:docMk/>
          <pc:sldMk cId="1383504674" sldId="346"/>
        </pc:sldMkLst>
      </pc:sldChg>
      <pc:sldChg chg="modSp">
        <pc:chgData name="Ilse Spriet" userId="5cb92f5d-d152-4d9d-a228-ec59142f27ed" providerId="ADAL" clId="{F1D069C0-D1C9-4B1C-9229-9DBF8BD19770}" dt="2022-04-26T07:51:25.751" v="18" actId="1036"/>
        <pc:sldMkLst>
          <pc:docMk/>
          <pc:sldMk cId="2934014596" sldId="352"/>
        </pc:sldMkLst>
        <pc:picChg chg="mod">
          <ac:chgData name="Ilse Spriet" userId="5cb92f5d-d152-4d9d-a228-ec59142f27ed" providerId="ADAL" clId="{F1D069C0-D1C9-4B1C-9229-9DBF8BD19770}" dt="2022-04-26T07:51:25.751" v="18" actId="1036"/>
          <ac:picMkLst>
            <pc:docMk/>
            <pc:sldMk cId="2934014596" sldId="352"/>
            <ac:picMk id="10" creationId="{78CD2210-AB5D-4442-8A2F-6027C4681688}"/>
          </ac:picMkLst>
        </pc:picChg>
      </pc:sldChg>
    </pc:docChg>
  </pc:docChgLst>
  <pc:docChgLst>
    <pc:chgData name="Leen Breda" userId="S::leen.breda@groepubuntu.be::9f5b0dd8-7bf0-4e32-a1f8-0e12295afa2b" providerId="AD" clId="Web-{50B4AF38-BAC3-3272-9FFD-A800535C90BC}"/>
    <pc:docChg chg="addSld modSld sldOrd">
      <pc:chgData name="Leen Breda" userId="S::leen.breda@groepubuntu.be::9f5b0dd8-7bf0-4e32-a1f8-0e12295afa2b" providerId="AD" clId="Web-{50B4AF38-BAC3-3272-9FFD-A800535C90BC}" dt="2022-04-13T09:48:36.073" v="13" actId="20577"/>
      <pc:docMkLst>
        <pc:docMk/>
      </pc:docMkLst>
    </pc:docChg>
  </pc:docChgLst>
  <pc:docChgLst>
    <pc:chgData name="Leen Breda" userId="S::leen.breda@groepubuntu.be::9f5b0dd8-7bf0-4e32-a1f8-0e12295afa2b" providerId="AD" clId="Web-{8494C11C-544F-0583-351A-46A530737FAA}"/>
    <pc:docChg chg="addSld modSld sldOrd">
      <pc:chgData name="Leen Breda" userId="S::leen.breda@groepubuntu.be::9f5b0dd8-7bf0-4e32-a1f8-0e12295afa2b" providerId="AD" clId="Web-{8494C11C-544F-0583-351A-46A530737FAA}" dt="2022-04-19T16:54:03.003" v="175" actId="20577"/>
      <pc:docMkLst>
        <pc:docMk/>
      </pc:docMkLst>
      <pc:sldChg chg="modSp">
        <pc:chgData name="Leen Breda" userId="S::leen.breda@groepubuntu.be::9f5b0dd8-7bf0-4e32-a1f8-0e12295afa2b" providerId="AD" clId="Web-{8494C11C-544F-0583-351A-46A530737FAA}" dt="2022-04-19T16:41:43.313" v="109" actId="14100"/>
        <pc:sldMkLst>
          <pc:docMk/>
          <pc:sldMk cId="1514472644" sldId="279"/>
        </pc:sldMkLst>
        <pc:spChg chg="mod">
          <ac:chgData name="Leen Breda" userId="S::leen.breda@groepubuntu.be::9f5b0dd8-7bf0-4e32-a1f8-0e12295afa2b" providerId="AD" clId="Web-{8494C11C-544F-0583-351A-46A530737FAA}" dt="2022-04-19T16:41:43.313" v="109" actId="14100"/>
          <ac:spMkLst>
            <pc:docMk/>
            <pc:sldMk cId="1514472644" sldId="279"/>
            <ac:spMk id="4" creationId="{00000000-0000-0000-0000-000000000000}"/>
          </ac:spMkLst>
        </pc:spChg>
      </pc:sldChg>
    </pc:docChg>
  </pc:docChgLst>
  <pc:docChgLst>
    <pc:chgData name="Leen Breda" userId="S::leen.breda@groepubuntu.be::9f5b0dd8-7bf0-4e32-a1f8-0e12295afa2b" providerId="AD" clId="Web-{738F47FA-422E-CF5B-3FB1-0F26B01BB319}"/>
    <pc:docChg chg="modSld">
      <pc:chgData name="Leen Breda" userId="S::leen.breda@groepubuntu.be::9f5b0dd8-7bf0-4e32-a1f8-0e12295afa2b" providerId="AD" clId="Web-{738F47FA-422E-CF5B-3FB1-0F26B01BB319}" dt="2022-04-13T10:04:44.588" v="18" actId="1076"/>
      <pc:docMkLst>
        <pc:docMk/>
      </pc:docMkLst>
      <pc:sldChg chg="modSp">
        <pc:chgData name="Leen Breda" userId="S::leen.breda@groepubuntu.be::9f5b0dd8-7bf0-4e32-a1f8-0e12295afa2b" providerId="AD" clId="Web-{738F47FA-422E-CF5B-3FB1-0F26B01BB319}" dt="2022-04-13T10:04:44.588" v="18" actId="1076"/>
        <pc:sldMkLst>
          <pc:docMk/>
          <pc:sldMk cId="3425625644" sldId="283"/>
        </pc:sldMkLst>
        <pc:spChg chg="mod">
          <ac:chgData name="Leen Breda" userId="S::leen.breda@groepubuntu.be::9f5b0dd8-7bf0-4e32-a1f8-0e12295afa2b" providerId="AD" clId="Web-{738F47FA-422E-CF5B-3FB1-0F26B01BB319}" dt="2022-04-13T10:04:44.588" v="18" actId="1076"/>
          <ac:spMkLst>
            <pc:docMk/>
            <pc:sldMk cId="3425625644"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316E7-A8D3-4916-8AC9-0BC5A07BC4EA}" type="datetimeFigureOut">
              <a:rPr lang="nl-BE" smtClean="0"/>
              <a:t>11/09/2023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0905-B8BC-4834-8FBE-017EEB74CE9C}" type="slidenum">
              <a:rPr lang="nl-BE" smtClean="0"/>
              <a:t>‹nr.›</a:t>
            </a:fld>
            <a:endParaRPr lang="nl-BE"/>
          </a:p>
        </p:txBody>
      </p:sp>
    </p:spTree>
    <p:extLst>
      <p:ext uri="{BB962C8B-B14F-4D97-AF65-F5344CB8AC3E}">
        <p14:creationId xmlns:p14="http://schemas.microsoft.com/office/powerpoint/2010/main" val="383054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3</a:t>
            </a:fld>
            <a:endParaRPr lang="nl-BE"/>
          </a:p>
        </p:txBody>
      </p:sp>
    </p:spTree>
    <p:extLst>
      <p:ext uri="{BB962C8B-B14F-4D97-AF65-F5344CB8AC3E}">
        <p14:creationId xmlns:p14="http://schemas.microsoft.com/office/powerpoint/2010/main" val="75409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Storytelling is a bit like telling a </a:t>
            </a:r>
            <a:r>
              <a:rPr lang="nl-BE" dirty="0" err="1"/>
              <a:t>fairy</a:t>
            </a:r>
            <a:r>
              <a:rPr lang="nl-BE" dirty="0"/>
              <a:t> </a:t>
            </a:r>
            <a:r>
              <a:rPr lang="nl-BE" dirty="0" err="1"/>
              <a:t>tale</a:t>
            </a:r>
            <a:r>
              <a:rPr lang="nl-BE" dirty="0"/>
              <a:t> </a:t>
            </a:r>
            <a:r>
              <a:rPr lang="nl-BE" dirty="0" err="1"/>
              <a:t>to</a:t>
            </a:r>
            <a:r>
              <a:rPr lang="nl-BE" dirty="0"/>
              <a:t> </a:t>
            </a:r>
            <a:r>
              <a:rPr lang="nl-BE" dirty="0" err="1"/>
              <a:t>little</a:t>
            </a:r>
            <a:r>
              <a:rPr lang="nl-BE" dirty="0"/>
              <a:t> </a:t>
            </a:r>
            <a:r>
              <a:rPr lang="nl-BE" dirty="0" err="1"/>
              <a:t>children</a:t>
            </a:r>
            <a:r>
              <a:rPr lang="nl-BE" dirty="0"/>
              <a:t>. </a:t>
            </a:r>
            <a:r>
              <a:rPr lang="nl-BE" dirty="0" err="1"/>
              <a:t>You</a:t>
            </a:r>
            <a:r>
              <a:rPr lang="nl-BE" dirty="0"/>
              <a:t> have </a:t>
            </a:r>
            <a:r>
              <a:rPr lang="nl-BE" dirty="0" err="1"/>
              <a:t>to</a:t>
            </a:r>
            <a:r>
              <a:rPr lang="nl-BE" dirty="0"/>
              <a:t> catch </a:t>
            </a:r>
            <a:r>
              <a:rPr lang="nl-BE" dirty="0" err="1"/>
              <a:t>their</a:t>
            </a:r>
            <a:r>
              <a:rPr lang="nl-BE" dirty="0"/>
              <a:t> attention, </a:t>
            </a:r>
            <a:r>
              <a:rPr lang="nl-BE" dirty="0" err="1"/>
              <a:t>they</a:t>
            </a:r>
            <a:r>
              <a:rPr lang="nl-BE" dirty="0"/>
              <a:t> have </a:t>
            </a:r>
            <a:r>
              <a:rPr lang="nl-BE" dirty="0" err="1"/>
              <a:t>to</a:t>
            </a:r>
            <a:r>
              <a:rPr lang="nl-BE" dirty="0"/>
              <a:t> hang on </a:t>
            </a:r>
            <a:r>
              <a:rPr lang="nl-BE" dirty="0" err="1"/>
              <a:t>your</a:t>
            </a:r>
            <a:r>
              <a:rPr lang="nl-BE" dirty="0"/>
              <a:t> </a:t>
            </a:r>
            <a:r>
              <a:rPr lang="nl-BE" dirty="0" err="1"/>
              <a:t>every</a:t>
            </a:r>
            <a:r>
              <a:rPr lang="nl-BE" dirty="0"/>
              <a:t> word </a:t>
            </a:r>
            <a:r>
              <a:rPr lang="nl-BE" dirty="0" err="1"/>
              <a:t>and</a:t>
            </a:r>
            <a:r>
              <a:rPr lang="nl-BE" dirty="0"/>
              <a:t> </a:t>
            </a:r>
            <a:r>
              <a:rPr lang="nl-BE" dirty="0" err="1"/>
              <a:t>afterwards</a:t>
            </a:r>
            <a:r>
              <a:rPr lang="nl-BE" dirty="0"/>
              <a:t> </a:t>
            </a:r>
            <a:r>
              <a:rPr lang="nl-BE" dirty="0" err="1"/>
              <a:t>they</a:t>
            </a:r>
            <a:r>
              <a:rPr lang="nl-BE" dirty="0"/>
              <a:t> must</a:t>
            </a:r>
            <a:r>
              <a:rPr lang="nl-BE" baseline="0" dirty="0"/>
              <a:t> have </a:t>
            </a:r>
            <a:r>
              <a:rPr lang="nl-BE" baseline="0" dirty="0" err="1"/>
              <a:t>an</a:t>
            </a:r>
            <a:r>
              <a:rPr lang="nl-BE" baseline="0" dirty="0"/>
              <a:t> </a:t>
            </a:r>
            <a:r>
              <a:rPr lang="nl-BE" baseline="0" dirty="0" err="1"/>
              <a:t>emotional</a:t>
            </a:r>
            <a:r>
              <a:rPr lang="nl-BE" baseline="0" dirty="0"/>
              <a:t>, </a:t>
            </a:r>
            <a:r>
              <a:rPr lang="nl-BE" baseline="0" dirty="0" err="1"/>
              <a:t>good</a:t>
            </a:r>
            <a:r>
              <a:rPr lang="nl-BE" baseline="0" dirty="0"/>
              <a:t> feeling </a:t>
            </a:r>
            <a:r>
              <a:rPr lang="nl-BE" baseline="0" dirty="0" err="1"/>
              <a:t>about</a:t>
            </a:r>
            <a:r>
              <a:rPr lang="nl-BE" baseline="0" dirty="0"/>
              <a:t> </a:t>
            </a:r>
            <a:r>
              <a:rPr lang="nl-BE" baseline="0" dirty="0" err="1"/>
              <a:t>your</a:t>
            </a:r>
            <a:r>
              <a:rPr lang="nl-BE" baseline="0" dirty="0"/>
              <a:t> story. </a:t>
            </a:r>
            <a:endParaRPr lang="nl-BE" dirty="0"/>
          </a:p>
          <a:p>
            <a:r>
              <a:rPr lang="nl-BE" dirty="0"/>
              <a:t>Set</a:t>
            </a:r>
            <a:r>
              <a:rPr lang="nl-BE" baseline="0" dirty="0"/>
              <a:t> </a:t>
            </a:r>
            <a:r>
              <a:rPr lang="nl-BE" baseline="0" dirty="0" err="1"/>
              <a:t>the</a:t>
            </a:r>
            <a:r>
              <a:rPr lang="nl-BE" baseline="0" dirty="0"/>
              <a:t> stage: </a:t>
            </a:r>
            <a:r>
              <a:rPr lang="nl-BE" baseline="0" dirty="0" err="1"/>
              <a:t>create</a:t>
            </a:r>
            <a:r>
              <a:rPr lang="nl-BE" baseline="0" dirty="0"/>
              <a:t> </a:t>
            </a:r>
            <a:r>
              <a:rPr lang="nl-BE" baseline="0" dirty="0" err="1"/>
              <a:t>mental</a:t>
            </a:r>
            <a:r>
              <a:rPr lang="nl-BE" baseline="0" dirty="0"/>
              <a:t> image </a:t>
            </a:r>
            <a:r>
              <a:rPr lang="nl-BE" baseline="0" dirty="0" err="1"/>
              <a:t>with</a:t>
            </a:r>
            <a:r>
              <a:rPr lang="nl-BE" baseline="0" dirty="0"/>
              <a:t> time </a:t>
            </a:r>
            <a:r>
              <a:rPr lang="nl-BE" baseline="0" dirty="0" err="1"/>
              <a:t>and</a:t>
            </a:r>
            <a:r>
              <a:rPr lang="nl-BE" baseline="0" dirty="0"/>
              <a:t> </a:t>
            </a:r>
            <a:r>
              <a:rPr lang="nl-BE" baseline="0" dirty="0" err="1"/>
              <a:t>location</a:t>
            </a:r>
            <a:r>
              <a:rPr lang="nl-BE" baseline="0" dirty="0"/>
              <a:t> – </a:t>
            </a:r>
            <a:r>
              <a:rPr lang="nl-BE" baseline="0" dirty="0" err="1"/>
              <a:t>who</a:t>
            </a:r>
            <a:r>
              <a:rPr lang="nl-BE" baseline="0" dirty="0"/>
              <a:t> is </a:t>
            </a:r>
            <a:r>
              <a:rPr lang="nl-BE" baseline="0" dirty="0" err="1"/>
              <a:t>your</a:t>
            </a:r>
            <a:r>
              <a:rPr lang="nl-BE" baseline="0" dirty="0"/>
              <a:t> </a:t>
            </a:r>
            <a:r>
              <a:rPr lang="nl-BE" baseline="0" dirty="0" err="1"/>
              <a:t>character</a:t>
            </a:r>
            <a:r>
              <a:rPr lang="nl-BE" baseline="0" dirty="0"/>
              <a:t>, </a:t>
            </a:r>
            <a:r>
              <a:rPr lang="nl-BE" baseline="0" dirty="0" err="1"/>
              <a:t>where</a:t>
            </a:r>
            <a:r>
              <a:rPr lang="nl-BE" baseline="0" dirty="0"/>
              <a:t> does he live, </a:t>
            </a:r>
            <a:r>
              <a:rPr lang="nl-BE" baseline="0" dirty="0" err="1"/>
              <a:t>where</a:t>
            </a:r>
            <a:r>
              <a:rPr lang="nl-BE" baseline="0" dirty="0"/>
              <a:t> does he </a:t>
            </a:r>
            <a:r>
              <a:rPr lang="nl-BE" baseline="0" dirty="0" err="1"/>
              <a:t>work</a:t>
            </a:r>
            <a:r>
              <a:rPr lang="nl-BE" baseline="0" dirty="0"/>
              <a:t>, … </a:t>
            </a:r>
          </a:p>
          <a:p>
            <a:r>
              <a:rPr lang="nl-BE" baseline="0" dirty="0"/>
              <a:t>Be </a:t>
            </a:r>
            <a:r>
              <a:rPr lang="nl-BE" baseline="0" dirty="0" err="1"/>
              <a:t>very</a:t>
            </a:r>
            <a:r>
              <a:rPr lang="nl-BE" baseline="0" dirty="0"/>
              <a:t> </a:t>
            </a:r>
            <a:r>
              <a:rPr lang="nl-BE" baseline="0" dirty="0" err="1"/>
              <a:t>specific</a:t>
            </a:r>
            <a:r>
              <a:rPr lang="nl-BE" baseline="0" dirty="0"/>
              <a:t>: </a:t>
            </a:r>
            <a:r>
              <a:rPr lang="nl-BE" baseline="0" dirty="0" err="1"/>
              <a:t>use</a:t>
            </a:r>
            <a:r>
              <a:rPr lang="nl-BE" baseline="0" dirty="0"/>
              <a:t> </a:t>
            </a:r>
            <a:r>
              <a:rPr lang="nl-BE" baseline="0" dirty="0" err="1"/>
              <a:t>dialogues</a:t>
            </a:r>
            <a:r>
              <a:rPr lang="nl-BE" baseline="0" dirty="0"/>
              <a:t>, </a:t>
            </a:r>
            <a:r>
              <a:rPr lang="nl-BE" baseline="0" dirty="0" err="1"/>
              <a:t>this</a:t>
            </a:r>
            <a:r>
              <a:rPr lang="nl-BE" baseline="0" dirty="0"/>
              <a:t> </a:t>
            </a:r>
            <a:r>
              <a:rPr lang="nl-BE" baseline="0" dirty="0" err="1"/>
              <a:t>places</a:t>
            </a:r>
            <a:r>
              <a:rPr lang="nl-BE" baseline="0" dirty="0"/>
              <a:t> </a:t>
            </a:r>
            <a:r>
              <a:rPr lang="nl-BE" baseline="0" dirty="0" err="1"/>
              <a:t>the</a:t>
            </a:r>
            <a:r>
              <a:rPr lang="nl-BE" baseline="0" dirty="0"/>
              <a:t> </a:t>
            </a:r>
            <a:r>
              <a:rPr lang="nl-BE" baseline="0" dirty="0" err="1"/>
              <a:t>listener</a:t>
            </a:r>
            <a:r>
              <a:rPr lang="nl-BE" baseline="0" dirty="0"/>
              <a:t> </a:t>
            </a:r>
            <a:r>
              <a:rPr lang="nl-BE" baseline="0" dirty="0" err="1"/>
              <a:t>into</a:t>
            </a:r>
            <a:r>
              <a:rPr lang="nl-BE" baseline="0" dirty="0"/>
              <a:t> action – a </a:t>
            </a:r>
            <a:r>
              <a:rPr lang="nl-BE" baseline="0" dirty="0" err="1"/>
              <a:t>butcher</a:t>
            </a:r>
            <a:r>
              <a:rPr lang="nl-BE" baseline="0" dirty="0"/>
              <a:t> </a:t>
            </a:r>
            <a:r>
              <a:rPr lang="nl-BE" baseline="0" dirty="0" err="1"/>
              <a:t>says</a:t>
            </a:r>
            <a:r>
              <a:rPr lang="nl-BE" baseline="0" dirty="0"/>
              <a:t> </a:t>
            </a:r>
            <a:r>
              <a:rPr lang="nl-BE" baseline="0" dirty="0" err="1"/>
              <a:t>something</a:t>
            </a:r>
            <a:r>
              <a:rPr lang="nl-BE" baseline="0" dirty="0"/>
              <a:t> in a different way </a:t>
            </a:r>
            <a:r>
              <a:rPr lang="nl-BE" baseline="0" dirty="0" err="1"/>
              <a:t>than</a:t>
            </a:r>
            <a:r>
              <a:rPr lang="nl-BE" baseline="0" dirty="0"/>
              <a:t> a teacher </a:t>
            </a:r>
            <a:r>
              <a:rPr lang="nl-BE" baseline="0" dirty="0" err="1"/>
              <a:t>would</a:t>
            </a:r>
            <a:r>
              <a:rPr lang="nl-BE" baseline="0" dirty="0"/>
              <a:t> do, a </a:t>
            </a:r>
            <a:r>
              <a:rPr lang="nl-BE" baseline="0" dirty="0" err="1"/>
              <a:t>child</a:t>
            </a:r>
            <a:r>
              <a:rPr lang="nl-BE" baseline="0" dirty="0"/>
              <a:t> </a:t>
            </a:r>
            <a:r>
              <a:rPr lang="nl-BE" baseline="0" dirty="0" err="1"/>
              <a:t>doesn’t</a:t>
            </a:r>
            <a:r>
              <a:rPr lang="nl-BE" baseline="0" dirty="0"/>
              <a:t> talk like </a:t>
            </a:r>
            <a:r>
              <a:rPr lang="nl-BE" baseline="0" dirty="0" err="1"/>
              <a:t>an</a:t>
            </a:r>
            <a:r>
              <a:rPr lang="nl-BE" baseline="0" dirty="0"/>
              <a:t> adult, a person </a:t>
            </a:r>
            <a:r>
              <a:rPr lang="nl-BE" baseline="0" dirty="0" err="1"/>
              <a:t>with</a:t>
            </a:r>
            <a:r>
              <a:rPr lang="nl-BE" baseline="0" dirty="0"/>
              <a:t> a </a:t>
            </a:r>
            <a:r>
              <a:rPr lang="nl-BE" baseline="0" dirty="0" err="1"/>
              <a:t>disability</a:t>
            </a:r>
            <a:r>
              <a:rPr lang="nl-BE" baseline="0" dirty="0"/>
              <a:t> </a:t>
            </a:r>
            <a:r>
              <a:rPr lang="nl-BE" baseline="0" dirty="0" err="1"/>
              <a:t>doesn’t</a:t>
            </a:r>
            <a:r>
              <a:rPr lang="nl-BE" baseline="0" dirty="0"/>
              <a:t> talk like </a:t>
            </a:r>
            <a:r>
              <a:rPr lang="nl-BE" baseline="0" dirty="0" err="1"/>
              <a:t>our</a:t>
            </a:r>
            <a:r>
              <a:rPr lang="nl-BE" baseline="0" dirty="0"/>
              <a:t> </a:t>
            </a:r>
            <a:r>
              <a:rPr lang="nl-BE" baseline="0" dirty="0" err="1"/>
              <a:t>general</a:t>
            </a:r>
            <a:r>
              <a:rPr lang="nl-BE" baseline="0" dirty="0"/>
              <a:t> manager </a:t>
            </a:r>
            <a:r>
              <a:rPr lang="nl-BE" baseline="0" dirty="0" err="1"/>
              <a:t>talks</a:t>
            </a:r>
            <a:r>
              <a:rPr lang="nl-BE" baseline="0" dirty="0"/>
              <a:t>, but we as </a:t>
            </a:r>
            <a:r>
              <a:rPr lang="nl-BE" baseline="0" dirty="0" err="1"/>
              <a:t>writers</a:t>
            </a:r>
            <a:r>
              <a:rPr lang="nl-BE" baseline="0" dirty="0"/>
              <a:t> we </a:t>
            </a:r>
            <a:r>
              <a:rPr lang="nl-BE" baseline="0" dirty="0" err="1"/>
              <a:t>sometimes</a:t>
            </a:r>
            <a:r>
              <a:rPr lang="nl-BE" baseline="0" dirty="0"/>
              <a:t> </a:t>
            </a:r>
            <a:r>
              <a:rPr lang="nl-BE" baseline="0" dirty="0" err="1"/>
              <a:t>give</a:t>
            </a:r>
            <a:r>
              <a:rPr lang="nl-BE" baseline="0" dirty="0"/>
              <a:t> </a:t>
            </a:r>
            <a:r>
              <a:rPr lang="nl-BE" baseline="0" dirty="0" err="1"/>
              <a:t>them</a:t>
            </a:r>
            <a:r>
              <a:rPr lang="nl-BE" baseline="0" dirty="0"/>
              <a:t> </a:t>
            </a:r>
            <a:r>
              <a:rPr lang="nl-BE" baseline="0" dirty="0" err="1"/>
              <a:t>some</a:t>
            </a:r>
            <a:r>
              <a:rPr lang="nl-BE" baseline="0" dirty="0"/>
              <a:t> extra power</a:t>
            </a:r>
          </a:p>
          <a:p>
            <a:r>
              <a:rPr lang="nl-BE" baseline="0" dirty="0" err="1"/>
              <a:t>What’s</a:t>
            </a:r>
            <a:r>
              <a:rPr lang="nl-BE" baseline="0" dirty="0"/>
              <a:t> </a:t>
            </a:r>
            <a:r>
              <a:rPr lang="nl-BE" baseline="0" dirty="0" err="1"/>
              <a:t>the</a:t>
            </a:r>
            <a:r>
              <a:rPr lang="nl-BE" baseline="0" dirty="0"/>
              <a:t> </a:t>
            </a:r>
            <a:r>
              <a:rPr lang="nl-BE" baseline="0" dirty="0" err="1"/>
              <a:t>moral</a:t>
            </a:r>
            <a:r>
              <a:rPr lang="nl-BE" baseline="0" dirty="0"/>
              <a:t> of </a:t>
            </a:r>
            <a:r>
              <a:rPr lang="nl-BE" baseline="0" dirty="0" err="1"/>
              <a:t>the</a:t>
            </a:r>
            <a:r>
              <a:rPr lang="nl-BE" baseline="0" dirty="0"/>
              <a:t> story? </a:t>
            </a:r>
            <a:r>
              <a:rPr lang="nl-BE" baseline="0" dirty="0" err="1"/>
              <a:t>One</a:t>
            </a:r>
            <a:r>
              <a:rPr lang="nl-BE" baseline="0" dirty="0"/>
              <a:t> take-</a:t>
            </a:r>
            <a:r>
              <a:rPr lang="nl-BE" baseline="0" dirty="0" err="1"/>
              <a:t>away</a:t>
            </a:r>
            <a:r>
              <a:rPr lang="nl-BE" baseline="0" dirty="0"/>
              <a:t> </a:t>
            </a:r>
            <a:r>
              <a:rPr lang="nl-BE" baseline="0" dirty="0" err="1"/>
              <a:t>you</a:t>
            </a:r>
            <a:r>
              <a:rPr lang="nl-BE" baseline="0" dirty="0"/>
              <a:t> want </a:t>
            </a:r>
            <a:r>
              <a:rPr lang="nl-BE" baseline="0" dirty="0" err="1"/>
              <a:t>them</a:t>
            </a:r>
            <a:r>
              <a:rPr lang="nl-BE" baseline="0" dirty="0"/>
              <a:t> </a:t>
            </a:r>
            <a:r>
              <a:rPr lang="nl-BE" baseline="0" dirty="0" err="1"/>
              <a:t>to</a:t>
            </a:r>
            <a:r>
              <a:rPr lang="nl-BE" baseline="0" dirty="0"/>
              <a:t> keep in mind</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12</a:t>
            </a:fld>
            <a:endParaRPr lang="nl-BE"/>
          </a:p>
        </p:txBody>
      </p:sp>
    </p:spTree>
    <p:extLst>
      <p:ext uri="{BB962C8B-B14F-4D97-AF65-F5344CB8AC3E}">
        <p14:creationId xmlns:p14="http://schemas.microsoft.com/office/powerpoint/2010/main" val="700585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handicraft</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14</a:t>
            </a:fld>
            <a:endParaRPr lang="nl-BE"/>
          </a:p>
        </p:txBody>
      </p:sp>
    </p:spTree>
    <p:extLst>
      <p:ext uri="{BB962C8B-B14F-4D97-AF65-F5344CB8AC3E}">
        <p14:creationId xmlns:p14="http://schemas.microsoft.com/office/powerpoint/2010/main" val="4109557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Everyone</a:t>
            </a:r>
            <a:r>
              <a:rPr lang="nl-BE" dirty="0"/>
              <a:t> has a story. The story is </a:t>
            </a:r>
            <a:r>
              <a:rPr lang="nl-BE" dirty="0" err="1"/>
              <a:t>about</a:t>
            </a:r>
            <a:r>
              <a:rPr lang="nl-BE" dirty="0"/>
              <a:t> </a:t>
            </a:r>
            <a:r>
              <a:rPr lang="nl-BE" dirty="0" err="1"/>
              <a:t>people</a:t>
            </a:r>
            <a:r>
              <a:rPr lang="nl-BE" dirty="0"/>
              <a:t> </a:t>
            </a:r>
            <a:r>
              <a:rPr lang="nl-BE" dirty="0" err="1"/>
              <a:t>just</a:t>
            </a:r>
            <a:r>
              <a:rPr lang="nl-BE" dirty="0"/>
              <a:t> like </a:t>
            </a:r>
            <a:r>
              <a:rPr lang="nl-BE" dirty="0" err="1"/>
              <a:t>them</a:t>
            </a:r>
            <a:r>
              <a:rPr lang="nl-BE" baseline="0" dirty="0"/>
              <a:t> </a:t>
            </a:r>
            <a:r>
              <a:rPr lang="nl-BE" baseline="0" dirty="0" err="1"/>
              <a:t>who</a:t>
            </a:r>
            <a:r>
              <a:rPr lang="nl-BE" baseline="0" dirty="0"/>
              <a:t> have </a:t>
            </a:r>
            <a:r>
              <a:rPr lang="nl-BE" baseline="0" dirty="0" err="1"/>
              <a:t>problems</a:t>
            </a:r>
            <a:r>
              <a:rPr lang="nl-BE" baseline="0" dirty="0"/>
              <a:t> </a:t>
            </a:r>
            <a:r>
              <a:rPr lang="nl-BE" baseline="0" dirty="0" err="1"/>
              <a:t>just</a:t>
            </a:r>
            <a:r>
              <a:rPr lang="nl-BE" baseline="0" dirty="0"/>
              <a:t> like </a:t>
            </a:r>
            <a:r>
              <a:rPr lang="nl-BE" baseline="0" dirty="0" err="1"/>
              <a:t>they</a:t>
            </a:r>
            <a:r>
              <a:rPr lang="nl-BE" baseline="0" dirty="0"/>
              <a:t> do. </a:t>
            </a:r>
            <a:r>
              <a:rPr lang="nl-BE" baseline="0" dirty="0" err="1"/>
              <a:t>Then</a:t>
            </a:r>
            <a:r>
              <a:rPr lang="nl-BE" baseline="0" dirty="0"/>
              <a:t> </a:t>
            </a:r>
            <a:r>
              <a:rPr lang="nl-BE" baseline="0" dirty="0" err="1"/>
              <a:t>it</a:t>
            </a:r>
            <a:r>
              <a:rPr lang="nl-BE" baseline="0" dirty="0"/>
              <a:t> shows </a:t>
            </a:r>
            <a:r>
              <a:rPr lang="nl-BE" baseline="0" dirty="0" err="1"/>
              <a:t>how</a:t>
            </a:r>
            <a:r>
              <a:rPr lang="nl-BE" baseline="0" dirty="0"/>
              <a:t> </a:t>
            </a:r>
            <a:r>
              <a:rPr lang="nl-BE" baseline="0" dirty="0" err="1"/>
              <a:t>your</a:t>
            </a:r>
            <a:r>
              <a:rPr lang="nl-BE" baseline="0" dirty="0"/>
              <a:t> brand </a:t>
            </a:r>
            <a:r>
              <a:rPr lang="nl-BE" baseline="0" dirty="0" err="1"/>
              <a:t>solved</a:t>
            </a:r>
            <a:r>
              <a:rPr lang="nl-BE" baseline="0" dirty="0"/>
              <a:t> </a:t>
            </a:r>
            <a:r>
              <a:rPr lang="nl-BE" baseline="0" dirty="0" err="1"/>
              <a:t>them</a:t>
            </a:r>
            <a:r>
              <a:rPr lang="nl-BE" baseline="0" dirty="0"/>
              <a:t> – </a:t>
            </a:r>
            <a:r>
              <a:rPr lang="nl-BE" baseline="0" dirty="0" err="1"/>
              <a:t>and</a:t>
            </a:r>
            <a:r>
              <a:rPr lang="nl-BE" baseline="0" dirty="0"/>
              <a:t> in </a:t>
            </a:r>
            <a:r>
              <a:rPr lang="nl-BE" baseline="0" dirty="0" err="1"/>
              <a:t>the</a:t>
            </a:r>
            <a:r>
              <a:rPr lang="nl-BE" baseline="0" dirty="0"/>
              <a:t> </a:t>
            </a:r>
            <a:r>
              <a:rPr lang="nl-BE" baseline="0" dirty="0" err="1"/>
              <a:t>process</a:t>
            </a:r>
            <a:r>
              <a:rPr lang="nl-BE" baseline="0" dirty="0"/>
              <a:t> </a:t>
            </a:r>
            <a:r>
              <a:rPr lang="nl-BE" baseline="0" dirty="0" err="1"/>
              <a:t>how</a:t>
            </a:r>
            <a:r>
              <a:rPr lang="nl-BE" baseline="0" dirty="0"/>
              <a:t> </a:t>
            </a:r>
            <a:r>
              <a:rPr lang="nl-BE" baseline="0" dirty="0" err="1"/>
              <a:t>it</a:t>
            </a:r>
            <a:r>
              <a:rPr lang="nl-BE" baseline="0" dirty="0"/>
              <a:t> </a:t>
            </a:r>
            <a:r>
              <a:rPr lang="nl-BE" baseline="0" dirty="0" err="1"/>
              <a:t>can</a:t>
            </a:r>
            <a:r>
              <a:rPr lang="nl-BE" baseline="0" dirty="0"/>
              <a:t> </a:t>
            </a:r>
            <a:r>
              <a:rPr lang="nl-BE" baseline="0" dirty="0" err="1"/>
              <a:t>solve</a:t>
            </a:r>
            <a:r>
              <a:rPr lang="nl-BE" baseline="0" dirty="0"/>
              <a:t> </a:t>
            </a:r>
            <a:r>
              <a:rPr lang="nl-BE" baseline="0" dirty="0" err="1"/>
              <a:t>theirs</a:t>
            </a:r>
            <a:r>
              <a:rPr lang="nl-BE" baseline="0" dirty="0"/>
              <a:t> </a:t>
            </a:r>
            <a:r>
              <a:rPr lang="nl-BE" baseline="0" dirty="0" err="1"/>
              <a:t>too</a:t>
            </a:r>
            <a:r>
              <a:rPr lang="nl-BE" baseline="0" dirty="0"/>
              <a:t>. </a:t>
            </a:r>
            <a:r>
              <a:rPr lang="nl-BE" baseline="0" dirty="0" err="1"/>
              <a:t>This</a:t>
            </a:r>
            <a:r>
              <a:rPr lang="nl-BE" baseline="0" dirty="0"/>
              <a:t> approach </a:t>
            </a:r>
            <a:r>
              <a:rPr lang="nl-BE" baseline="0" dirty="0" err="1"/>
              <a:t>builds</a:t>
            </a:r>
            <a:r>
              <a:rPr lang="nl-BE" baseline="0" dirty="0"/>
              <a:t> trust </a:t>
            </a:r>
            <a:r>
              <a:rPr lang="nl-BE" baseline="0" dirty="0" err="1"/>
              <a:t>and</a:t>
            </a:r>
            <a:r>
              <a:rPr lang="nl-BE" baseline="0" dirty="0"/>
              <a:t> </a:t>
            </a:r>
            <a:r>
              <a:rPr lang="nl-BE" baseline="0" dirty="0" err="1"/>
              <a:t>confidence</a:t>
            </a:r>
            <a:r>
              <a:rPr lang="nl-BE" baseline="0" dirty="0"/>
              <a:t> in </a:t>
            </a:r>
            <a:r>
              <a:rPr lang="nl-BE" baseline="0" dirty="0" err="1"/>
              <a:t>the</a:t>
            </a:r>
            <a:r>
              <a:rPr lang="nl-BE" baseline="0" dirty="0"/>
              <a:t> brand </a:t>
            </a:r>
            <a:r>
              <a:rPr lang="nl-BE" baseline="0" dirty="0" err="1"/>
              <a:t>while</a:t>
            </a:r>
            <a:r>
              <a:rPr lang="nl-BE" baseline="0" dirty="0"/>
              <a:t> </a:t>
            </a:r>
            <a:r>
              <a:rPr lang="nl-BE" baseline="0" dirty="0" err="1"/>
              <a:t>remaining</a:t>
            </a:r>
            <a:r>
              <a:rPr lang="nl-BE" baseline="0" dirty="0"/>
              <a:t> </a:t>
            </a:r>
            <a:r>
              <a:rPr lang="nl-BE" baseline="0" dirty="0" err="1"/>
              <a:t>authentic</a:t>
            </a:r>
            <a:r>
              <a:rPr lang="nl-BE" baseline="0" dirty="0"/>
              <a:t>. </a:t>
            </a:r>
            <a:r>
              <a:rPr lang="nl-BE" baseline="0" dirty="0" err="1"/>
              <a:t>If</a:t>
            </a:r>
            <a:r>
              <a:rPr lang="nl-BE" baseline="0" dirty="0"/>
              <a:t> </a:t>
            </a:r>
            <a:r>
              <a:rPr lang="nl-BE" baseline="0" dirty="0" err="1"/>
              <a:t>you</a:t>
            </a:r>
            <a:r>
              <a:rPr lang="nl-BE" baseline="0" dirty="0"/>
              <a:t> want </a:t>
            </a:r>
            <a:r>
              <a:rPr lang="nl-BE" baseline="0" dirty="0" err="1"/>
              <a:t>to</a:t>
            </a:r>
            <a:r>
              <a:rPr lang="nl-BE" baseline="0" dirty="0"/>
              <a:t> </a:t>
            </a:r>
            <a:r>
              <a:rPr lang="nl-BE" baseline="0" dirty="0" err="1"/>
              <a:t>motivate</a:t>
            </a:r>
            <a:r>
              <a:rPr lang="nl-BE" baseline="0" dirty="0"/>
              <a:t>, </a:t>
            </a:r>
            <a:r>
              <a:rPr lang="nl-BE" baseline="0" dirty="0" err="1"/>
              <a:t>persuade</a:t>
            </a:r>
            <a:r>
              <a:rPr lang="nl-BE" baseline="0" dirty="0"/>
              <a:t> or </a:t>
            </a:r>
            <a:r>
              <a:rPr lang="nl-BE" baseline="0" dirty="0" err="1"/>
              <a:t>be</a:t>
            </a:r>
            <a:r>
              <a:rPr lang="nl-BE" baseline="0" dirty="0"/>
              <a:t> </a:t>
            </a:r>
            <a:r>
              <a:rPr lang="nl-BE" baseline="0" dirty="0" err="1"/>
              <a:t>remembered</a:t>
            </a:r>
            <a:r>
              <a:rPr lang="nl-BE" baseline="0" dirty="0"/>
              <a:t>, start </a:t>
            </a:r>
            <a:r>
              <a:rPr lang="nl-BE" baseline="0" dirty="0" err="1"/>
              <a:t>with</a:t>
            </a:r>
            <a:r>
              <a:rPr lang="nl-BE" baseline="0" dirty="0"/>
              <a:t> a story of human </a:t>
            </a:r>
            <a:r>
              <a:rPr lang="nl-BE" baseline="0" dirty="0" err="1"/>
              <a:t>struggle</a:t>
            </a:r>
            <a:r>
              <a:rPr lang="nl-BE" baseline="0" dirty="0"/>
              <a:t> </a:t>
            </a:r>
            <a:r>
              <a:rPr lang="nl-BE" baseline="0" dirty="0" err="1"/>
              <a:t>and</a:t>
            </a:r>
            <a:r>
              <a:rPr lang="nl-BE" baseline="0" dirty="0"/>
              <a:t> </a:t>
            </a:r>
            <a:r>
              <a:rPr lang="nl-BE" baseline="0" dirty="0" err="1"/>
              <a:t>eventual</a:t>
            </a:r>
            <a:r>
              <a:rPr lang="nl-BE" baseline="0" dirty="0"/>
              <a:t> </a:t>
            </a:r>
            <a:r>
              <a:rPr lang="nl-BE" baseline="0" dirty="0" err="1"/>
              <a:t>triumph</a:t>
            </a:r>
            <a:r>
              <a:rPr lang="nl-BE" baseline="0" dirty="0"/>
              <a:t>. It </a:t>
            </a:r>
            <a:r>
              <a:rPr lang="nl-BE" baseline="0" dirty="0" err="1"/>
              <a:t>will</a:t>
            </a:r>
            <a:r>
              <a:rPr lang="nl-BE" baseline="0" dirty="0"/>
              <a:t> </a:t>
            </a:r>
            <a:r>
              <a:rPr lang="nl-BE" baseline="0" dirty="0" err="1"/>
              <a:t>capture</a:t>
            </a:r>
            <a:r>
              <a:rPr lang="nl-BE" baseline="0" dirty="0"/>
              <a:t> </a:t>
            </a:r>
            <a:r>
              <a:rPr lang="nl-BE" baseline="0" dirty="0" err="1"/>
              <a:t>people’s</a:t>
            </a:r>
            <a:r>
              <a:rPr lang="nl-BE" baseline="0" dirty="0"/>
              <a:t> </a:t>
            </a:r>
            <a:r>
              <a:rPr lang="nl-BE" baseline="0" dirty="0" err="1"/>
              <a:t>hearts</a:t>
            </a:r>
            <a:r>
              <a:rPr lang="nl-BE" baseline="0" dirty="0"/>
              <a:t>, </a:t>
            </a:r>
            <a:r>
              <a:rPr lang="nl-BE" baseline="0" dirty="0" err="1"/>
              <a:t>by</a:t>
            </a:r>
            <a:r>
              <a:rPr lang="nl-BE" baseline="0" dirty="0"/>
              <a:t> first </a:t>
            </a:r>
            <a:r>
              <a:rPr lang="nl-BE" baseline="0" dirty="0" err="1"/>
              <a:t>attracting</a:t>
            </a:r>
            <a:r>
              <a:rPr lang="nl-BE" baseline="0" dirty="0"/>
              <a:t> </a:t>
            </a:r>
            <a:r>
              <a:rPr lang="nl-BE" baseline="0" dirty="0" err="1"/>
              <a:t>their</a:t>
            </a:r>
            <a:r>
              <a:rPr lang="nl-BE" baseline="0" dirty="0"/>
              <a:t> brains.</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15</a:t>
            </a:fld>
            <a:endParaRPr lang="nl-BE"/>
          </a:p>
        </p:txBody>
      </p:sp>
    </p:spTree>
    <p:extLst>
      <p:ext uri="{BB962C8B-B14F-4D97-AF65-F5344CB8AC3E}">
        <p14:creationId xmlns:p14="http://schemas.microsoft.com/office/powerpoint/2010/main" val="3147655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dirty="0" err="1"/>
              <a:t>Stay</a:t>
            </a:r>
            <a:r>
              <a:rPr lang="nl-BE" dirty="0"/>
              <a:t> </a:t>
            </a:r>
            <a:r>
              <a:rPr lang="nl-BE" dirty="0" err="1"/>
              <a:t>curious</a:t>
            </a:r>
            <a:r>
              <a:rPr lang="nl-BE" dirty="0"/>
              <a:t> </a:t>
            </a:r>
            <a:r>
              <a:rPr lang="nl-BE" dirty="0" err="1"/>
              <a:t>and</a:t>
            </a:r>
            <a:r>
              <a:rPr lang="nl-BE" dirty="0"/>
              <a:t> </a:t>
            </a:r>
            <a:r>
              <a:rPr lang="nl-BE" dirty="0" err="1"/>
              <a:t>you</a:t>
            </a:r>
            <a:r>
              <a:rPr lang="nl-BE" dirty="0"/>
              <a:t> </a:t>
            </a:r>
            <a:r>
              <a:rPr lang="nl-BE" dirty="0" err="1"/>
              <a:t>will</a:t>
            </a:r>
            <a:r>
              <a:rPr lang="nl-BE" dirty="0"/>
              <a:t> have plenty of </a:t>
            </a:r>
            <a:r>
              <a:rPr lang="nl-BE" dirty="0" err="1"/>
              <a:t>stories</a:t>
            </a:r>
            <a:r>
              <a:rPr lang="nl-BE" dirty="0"/>
              <a:t> </a:t>
            </a:r>
            <a:r>
              <a:rPr lang="nl-BE" dirty="0" err="1"/>
              <a:t>to</a:t>
            </a:r>
            <a:r>
              <a:rPr lang="nl-BE" dirty="0"/>
              <a:t> </a:t>
            </a:r>
            <a:r>
              <a:rPr lang="nl-BE" dirty="0" err="1"/>
              <a:t>tell</a:t>
            </a:r>
            <a:r>
              <a:rPr lang="nl-BE" dirty="0"/>
              <a:t>! Listen </a:t>
            </a:r>
            <a:r>
              <a:rPr lang="nl-BE" dirty="0" err="1"/>
              <a:t>to</a:t>
            </a:r>
            <a:r>
              <a:rPr lang="nl-BE" dirty="0"/>
              <a:t> </a:t>
            </a:r>
            <a:r>
              <a:rPr lang="nl-BE" dirty="0" err="1"/>
              <a:t>people</a:t>
            </a:r>
            <a:r>
              <a:rPr lang="nl-BE" baseline="0" dirty="0"/>
              <a:t> in </a:t>
            </a:r>
            <a:r>
              <a:rPr lang="nl-BE" baseline="0" dirty="0" err="1"/>
              <a:t>your</a:t>
            </a:r>
            <a:r>
              <a:rPr lang="nl-BE" baseline="0" dirty="0"/>
              <a:t> </a:t>
            </a:r>
            <a:r>
              <a:rPr lang="nl-BE" baseline="0" dirty="0" err="1"/>
              <a:t>organization</a:t>
            </a:r>
            <a:r>
              <a:rPr lang="nl-BE" baseline="0" dirty="0"/>
              <a:t>, keep </a:t>
            </a:r>
            <a:r>
              <a:rPr lang="nl-BE" baseline="0" dirty="0" err="1"/>
              <a:t>your</a:t>
            </a:r>
            <a:r>
              <a:rPr lang="nl-BE" baseline="0" dirty="0"/>
              <a:t> </a:t>
            </a:r>
            <a:r>
              <a:rPr lang="nl-BE" baseline="0" dirty="0" err="1"/>
              <a:t>eyes</a:t>
            </a:r>
            <a:r>
              <a:rPr lang="nl-BE" baseline="0" dirty="0"/>
              <a:t> </a:t>
            </a:r>
            <a:r>
              <a:rPr lang="nl-BE" baseline="0" dirty="0" err="1"/>
              <a:t>and</a:t>
            </a:r>
            <a:r>
              <a:rPr lang="nl-BE" baseline="0" dirty="0"/>
              <a:t> </a:t>
            </a:r>
            <a:r>
              <a:rPr lang="nl-BE" baseline="0" dirty="0" err="1"/>
              <a:t>ears</a:t>
            </a:r>
            <a:r>
              <a:rPr lang="nl-BE" baseline="0" dirty="0"/>
              <a:t> open, </a:t>
            </a:r>
            <a:r>
              <a:rPr lang="nl-BE" baseline="0" dirty="0" err="1"/>
              <a:t>create</a:t>
            </a:r>
            <a:r>
              <a:rPr lang="nl-BE" baseline="0" dirty="0"/>
              <a:t> a setting </a:t>
            </a:r>
            <a:r>
              <a:rPr lang="nl-BE" baseline="0" dirty="0" err="1"/>
              <a:t>where</a:t>
            </a:r>
            <a:r>
              <a:rPr lang="nl-BE" baseline="0" dirty="0"/>
              <a:t> </a:t>
            </a:r>
            <a:r>
              <a:rPr lang="nl-BE" baseline="0" dirty="0" err="1"/>
              <a:t>colleagues</a:t>
            </a:r>
            <a:r>
              <a:rPr lang="nl-BE" baseline="0" dirty="0"/>
              <a:t> </a:t>
            </a:r>
            <a:r>
              <a:rPr lang="nl-BE" baseline="0" dirty="0" err="1"/>
              <a:t>know</a:t>
            </a:r>
            <a:r>
              <a:rPr lang="nl-BE" baseline="0" dirty="0"/>
              <a:t> </a:t>
            </a:r>
            <a:r>
              <a:rPr lang="nl-BE" baseline="0" dirty="0" err="1"/>
              <a:t>they</a:t>
            </a:r>
            <a:r>
              <a:rPr lang="nl-BE" baseline="0" dirty="0"/>
              <a:t> </a:t>
            </a:r>
            <a:r>
              <a:rPr lang="nl-BE" baseline="0" dirty="0" err="1"/>
              <a:t>can</a:t>
            </a:r>
            <a:r>
              <a:rPr lang="nl-BE" baseline="0" dirty="0"/>
              <a:t> share </a:t>
            </a:r>
            <a:r>
              <a:rPr lang="nl-BE" baseline="0" dirty="0" err="1"/>
              <a:t>beautiful</a:t>
            </a:r>
            <a:r>
              <a:rPr lang="nl-BE" baseline="0" dirty="0"/>
              <a:t> </a:t>
            </a:r>
            <a:r>
              <a:rPr lang="nl-BE" baseline="0" dirty="0" err="1"/>
              <a:t>stories</a:t>
            </a:r>
            <a:r>
              <a:rPr lang="nl-BE" baseline="0" dirty="0"/>
              <a:t> </a:t>
            </a:r>
            <a:r>
              <a:rPr lang="nl-BE" baseline="0" dirty="0" err="1"/>
              <a:t>with</a:t>
            </a:r>
            <a:r>
              <a:rPr lang="nl-BE" baseline="0" dirty="0"/>
              <a:t> </a:t>
            </a:r>
            <a:r>
              <a:rPr lang="nl-BE" baseline="0" dirty="0" err="1"/>
              <a:t>you</a:t>
            </a:r>
            <a:r>
              <a:rPr lang="nl-BE" baseline="0" dirty="0"/>
              <a:t> / </a:t>
            </a:r>
            <a:r>
              <a:rPr lang="nl-BE" baseline="0" dirty="0" err="1"/>
              <a:t>the</a:t>
            </a:r>
            <a:r>
              <a:rPr lang="nl-BE" baseline="0" dirty="0"/>
              <a:t> </a:t>
            </a:r>
            <a:r>
              <a:rPr lang="nl-BE" baseline="0" dirty="0" err="1"/>
              <a:t>communication</a:t>
            </a:r>
            <a:r>
              <a:rPr lang="nl-BE" baseline="0" dirty="0"/>
              <a:t> </a:t>
            </a:r>
            <a:r>
              <a:rPr lang="nl-BE" baseline="0" dirty="0" err="1"/>
              <a:t>department</a:t>
            </a:r>
            <a:r>
              <a:rPr lang="nl-BE" baseline="0" dirty="0"/>
              <a:t>. </a:t>
            </a:r>
            <a:r>
              <a:rPr lang="en-US" sz="1200" b="0" i="0" kern="1200" dirty="0">
                <a:solidFill>
                  <a:schemeClr val="tx1"/>
                </a:solidFill>
                <a:effectLst/>
                <a:latin typeface="+mn-lt"/>
                <a:ea typeface="+mn-ea"/>
                <a:cs typeface="+mn-cs"/>
              </a:rPr>
              <a:t>Even if it is a subject you’re unfamiliar with, you’re curious and ready to absorb everything there is to know about it. This copywriter skill is something that tends to come naturally, but before you think you’re not curious enough, consider just asking yourself questions. Anytime you have a topic or assignment, start asking the Who, What, When, Where, Why, and How. You can trick yourself into being curious by answering those six essentials.</a:t>
            </a:r>
          </a:p>
          <a:p>
            <a:pPr fontAlgn="base"/>
            <a:r>
              <a:rPr lang="en-US" sz="1200" b="0" i="0" kern="1200" dirty="0">
                <a:solidFill>
                  <a:schemeClr val="tx1"/>
                </a:solidFill>
                <a:effectLst/>
                <a:latin typeface="+mn-lt"/>
                <a:ea typeface="+mn-ea"/>
                <a:cs typeface="+mn-cs"/>
              </a:rPr>
              <a:t>You may start an</a:t>
            </a:r>
            <a:r>
              <a:rPr lang="en-US" sz="1200" b="0" i="0" kern="1200" baseline="0" dirty="0">
                <a:solidFill>
                  <a:schemeClr val="tx1"/>
                </a:solidFill>
                <a:effectLst/>
                <a:latin typeface="+mn-lt"/>
                <a:ea typeface="+mn-ea"/>
                <a:cs typeface="+mn-cs"/>
              </a:rPr>
              <a:t> interview with a certain idea, and arrive back in your office with a whole other idea about the story, because you really listened to the other person, and you kept asking further.</a:t>
            </a:r>
            <a:endParaRPr lang="en-US" sz="1200" b="0" i="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16</a:t>
            </a:fld>
            <a:endParaRPr lang="nl-BE"/>
          </a:p>
        </p:txBody>
      </p:sp>
    </p:spTree>
    <p:extLst>
      <p:ext uri="{BB962C8B-B14F-4D97-AF65-F5344CB8AC3E}">
        <p14:creationId xmlns:p14="http://schemas.microsoft.com/office/powerpoint/2010/main" val="88993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You</a:t>
            </a:r>
            <a:r>
              <a:rPr lang="nl-BE" dirty="0"/>
              <a:t> </a:t>
            </a:r>
            <a:r>
              <a:rPr lang="nl-BE" dirty="0" err="1"/>
              <a:t>can</a:t>
            </a:r>
            <a:r>
              <a:rPr lang="nl-BE" dirty="0"/>
              <a:t> </a:t>
            </a:r>
            <a:r>
              <a:rPr lang="nl-BE" dirty="0" err="1"/>
              <a:t>convert</a:t>
            </a:r>
            <a:r>
              <a:rPr lang="nl-BE" dirty="0"/>
              <a:t> </a:t>
            </a:r>
            <a:r>
              <a:rPr lang="nl-BE" dirty="0" err="1"/>
              <a:t>every</a:t>
            </a:r>
            <a:r>
              <a:rPr lang="nl-BE" dirty="0"/>
              <a:t> </a:t>
            </a:r>
            <a:r>
              <a:rPr lang="nl-BE" dirty="0" err="1"/>
              <a:t>sentence</a:t>
            </a:r>
            <a:r>
              <a:rPr lang="nl-BE" dirty="0"/>
              <a:t> </a:t>
            </a:r>
            <a:r>
              <a:rPr lang="nl-BE" dirty="0" err="1"/>
              <a:t>to</a:t>
            </a:r>
            <a:r>
              <a:rPr lang="nl-BE" baseline="0" dirty="0"/>
              <a:t> </a:t>
            </a:r>
            <a:r>
              <a:rPr lang="nl-BE" baseline="0" dirty="0" err="1"/>
              <a:t>active</a:t>
            </a:r>
            <a:r>
              <a:rPr lang="nl-BE" baseline="0" dirty="0"/>
              <a:t> </a:t>
            </a:r>
            <a:r>
              <a:rPr lang="nl-BE" baseline="0" dirty="0" err="1"/>
              <a:t>voice</a:t>
            </a:r>
            <a:r>
              <a:rPr lang="nl-BE" baseline="0" dirty="0"/>
              <a:t>. It </a:t>
            </a:r>
            <a:r>
              <a:rPr lang="nl-BE" baseline="0" dirty="0" err="1"/>
              <a:t>replaces</a:t>
            </a:r>
            <a:r>
              <a:rPr lang="nl-BE" baseline="0" dirty="0"/>
              <a:t> </a:t>
            </a:r>
            <a:r>
              <a:rPr lang="nl-BE" baseline="0" dirty="0" err="1"/>
              <a:t>the</a:t>
            </a:r>
            <a:r>
              <a:rPr lang="nl-BE" baseline="0" dirty="0"/>
              <a:t> reader more </a:t>
            </a:r>
            <a:r>
              <a:rPr lang="nl-BE" baseline="0" dirty="0" err="1"/>
              <a:t>into</a:t>
            </a:r>
            <a:r>
              <a:rPr lang="nl-BE" baseline="0" dirty="0"/>
              <a:t> </a:t>
            </a:r>
            <a:r>
              <a:rPr lang="nl-BE" baseline="0" dirty="0" err="1"/>
              <a:t>the</a:t>
            </a:r>
            <a:r>
              <a:rPr lang="nl-BE" baseline="0" dirty="0"/>
              <a:t> </a:t>
            </a:r>
            <a:r>
              <a:rPr lang="nl-BE" baseline="0" dirty="0" err="1"/>
              <a:t>place</a:t>
            </a:r>
            <a:r>
              <a:rPr lang="nl-BE" baseline="0" dirty="0"/>
              <a:t> of </a:t>
            </a:r>
            <a:r>
              <a:rPr lang="nl-BE" baseline="0" dirty="0" err="1"/>
              <a:t>the</a:t>
            </a:r>
            <a:r>
              <a:rPr lang="nl-BE" baseline="0" dirty="0"/>
              <a:t> </a:t>
            </a:r>
            <a:r>
              <a:rPr lang="nl-BE" baseline="0" dirty="0" err="1"/>
              <a:t>main</a:t>
            </a:r>
            <a:r>
              <a:rPr lang="nl-BE" baseline="0" dirty="0"/>
              <a:t> </a:t>
            </a:r>
            <a:r>
              <a:rPr lang="nl-BE" baseline="0" dirty="0" err="1"/>
              <a:t>character</a:t>
            </a:r>
            <a:r>
              <a:rPr lang="nl-BE" baseline="0" dirty="0"/>
              <a:t>, </a:t>
            </a:r>
            <a:r>
              <a:rPr lang="nl-BE" baseline="0" dirty="0" err="1"/>
              <a:t>they</a:t>
            </a:r>
            <a:r>
              <a:rPr lang="nl-BE" baseline="0" dirty="0"/>
              <a:t> look </a:t>
            </a:r>
            <a:r>
              <a:rPr lang="nl-BE" baseline="0" dirty="0" err="1"/>
              <a:t>through</a:t>
            </a:r>
            <a:r>
              <a:rPr lang="nl-BE" baseline="0" dirty="0"/>
              <a:t> </a:t>
            </a:r>
            <a:r>
              <a:rPr lang="nl-BE" baseline="0" dirty="0" err="1"/>
              <a:t>the</a:t>
            </a:r>
            <a:r>
              <a:rPr lang="nl-BE" baseline="0" dirty="0"/>
              <a:t> </a:t>
            </a:r>
            <a:r>
              <a:rPr lang="nl-BE" baseline="0" dirty="0" err="1"/>
              <a:t>same</a:t>
            </a:r>
            <a:r>
              <a:rPr lang="nl-BE" baseline="0" dirty="0"/>
              <a:t> </a:t>
            </a:r>
            <a:r>
              <a:rPr lang="nl-BE" baseline="0" dirty="0" err="1"/>
              <a:t>eyes</a:t>
            </a:r>
            <a:r>
              <a:rPr lang="nl-BE" baseline="0" dirty="0"/>
              <a:t>. </a:t>
            </a:r>
            <a:r>
              <a:rPr lang="nl-BE" baseline="0" dirty="0" err="1"/>
              <a:t>You</a:t>
            </a:r>
            <a:r>
              <a:rPr lang="nl-BE" baseline="0" dirty="0"/>
              <a:t> </a:t>
            </a:r>
            <a:r>
              <a:rPr lang="nl-BE" baseline="0" dirty="0" err="1"/>
              <a:t>don’t</a:t>
            </a:r>
            <a:r>
              <a:rPr lang="nl-BE" baseline="0" dirty="0"/>
              <a:t> have </a:t>
            </a:r>
            <a:r>
              <a:rPr lang="nl-BE" baseline="0" dirty="0" err="1"/>
              <a:t>to</a:t>
            </a:r>
            <a:r>
              <a:rPr lang="nl-BE" baseline="0" dirty="0"/>
              <a:t> do </a:t>
            </a:r>
            <a:r>
              <a:rPr lang="nl-BE" baseline="0" dirty="0" err="1"/>
              <a:t>it</a:t>
            </a:r>
            <a:r>
              <a:rPr lang="nl-BE" baseline="0" dirty="0"/>
              <a:t> </a:t>
            </a:r>
            <a:r>
              <a:rPr lang="nl-BE" baseline="0" dirty="0" err="1"/>
              <a:t>everywhere</a:t>
            </a:r>
            <a:r>
              <a:rPr lang="nl-BE" baseline="0" dirty="0"/>
              <a:t>, but as </a:t>
            </a:r>
            <a:r>
              <a:rPr lang="nl-BE" baseline="0" dirty="0" err="1"/>
              <a:t>much</a:t>
            </a:r>
            <a:r>
              <a:rPr lang="nl-BE" baseline="0" dirty="0"/>
              <a:t> as </a:t>
            </a:r>
            <a:r>
              <a:rPr lang="nl-BE" baseline="0" dirty="0" err="1"/>
              <a:t>possible</a:t>
            </a:r>
            <a:r>
              <a:rPr lang="nl-BE" baseline="0" dirty="0"/>
              <a:t>.</a:t>
            </a:r>
          </a:p>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17</a:t>
            </a:fld>
            <a:endParaRPr lang="nl-BE"/>
          </a:p>
        </p:txBody>
      </p:sp>
    </p:spTree>
    <p:extLst>
      <p:ext uri="{BB962C8B-B14F-4D97-AF65-F5344CB8AC3E}">
        <p14:creationId xmlns:p14="http://schemas.microsoft.com/office/powerpoint/2010/main" val="2167655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Copywriting</a:t>
            </a:r>
            <a:r>
              <a:rPr lang="nl-BE" baseline="0" dirty="0"/>
              <a:t> is </a:t>
            </a:r>
            <a:r>
              <a:rPr lang="nl-BE" baseline="0" dirty="0" err="1"/>
              <a:t>not</a:t>
            </a:r>
            <a:r>
              <a:rPr lang="nl-BE" baseline="0" dirty="0"/>
              <a:t> </a:t>
            </a:r>
            <a:r>
              <a:rPr lang="nl-BE" baseline="0" dirty="0" err="1"/>
              <a:t>something</a:t>
            </a:r>
            <a:r>
              <a:rPr lang="nl-BE" baseline="0" dirty="0"/>
              <a:t> </a:t>
            </a:r>
            <a:r>
              <a:rPr lang="nl-BE" baseline="0" dirty="0" err="1"/>
              <a:t>that</a:t>
            </a:r>
            <a:r>
              <a:rPr lang="nl-BE" baseline="0" dirty="0"/>
              <a:t> </a:t>
            </a:r>
            <a:r>
              <a:rPr lang="nl-BE" baseline="0" dirty="0" err="1"/>
              <a:t>can</a:t>
            </a:r>
            <a:r>
              <a:rPr lang="nl-BE" baseline="0" dirty="0"/>
              <a:t> </a:t>
            </a:r>
            <a:r>
              <a:rPr lang="nl-BE" baseline="0" dirty="0" err="1"/>
              <a:t>be</a:t>
            </a:r>
            <a:r>
              <a:rPr lang="nl-BE" baseline="0" dirty="0"/>
              <a:t> </a:t>
            </a:r>
            <a:r>
              <a:rPr lang="nl-BE" baseline="0" dirty="0" err="1"/>
              <a:t>done</a:t>
            </a:r>
            <a:r>
              <a:rPr lang="nl-BE" baseline="0" dirty="0"/>
              <a:t> </a:t>
            </a:r>
            <a:r>
              <a:rPr lang="nl-BE" baseline="0" dirty="0" err="1"/>
              <a:t>by</a:t>
            </a:r>
            <a:r>
              <a:rPr lang="nl-BE" baseline="0" dirty="0"/>
              <a:t> a robot. A </a:t>
            </a:r>
            <a:r>
              <a:rPr lang="nl-BE" baseline="0" dirty="0" err="1"/>
              <a:t>writer</a:t>
            </a:r>
            <a:r>
              <a:rPr lang="nl-BE" baseline="0" dirty="0"/>
              <a:t> </a:t>
            </a:r>
            <a:r>
              <a:rPr lang="nl-BE" baseline="0" dirty="0" err="1"/>
              <a:t>always</a:t>
            </a:r>
            <a:r>
              <a:rPr lang="nl-BE" baseline="0" dirty="0"/>
              <a:t> puts his </a:t>
            </a:r>
            <a:r>
              <a:rPr lang="nl-BE" baseline="0" dirty="0" err="1"/>
              <a:t>own</a:t>
            </a:r>
            <a:r>
              <a:rPr lang="nl-BE" baseline="0" dirty="0"/>
              <a:t> </a:t>
            </a:r>
            <a:r>
              <a:rPr lang="nl-BE" baseline="0" dirty="0" err="1"/>
              <a:t>feelings</a:t>
            </a:r>
            <a:r>
              <a:rPr lang="nl-BE" baseline="0" dirty="0"/>
              <a:t> </a:t>
            </a:r>
            <a:r>
              <a:rPr lang="nl-BE" baseline="0" dirty="0" err="1"/>
              <a:t>and</a:t>
            </a:r>
            <a:r>
              <a:rPr lang="nl-BE" baseline="0" dirty="0"/>
              <a:t> </a:t>
            </a:r>
            <a:r>
              <a:rPr lang="nl-BE" baseline="0" dirty="0" err="1"/>
              <a:t>emotions</a:t>
            </a:r>
            <a:r>
              <a:rPr lang="nl-BE" baseline="0" dirty="0"/>
              <a:t> </a:t>
            </a:r>
            <a:r>
              <a:rPr lang="nl-BE" baseline="0" dirty="0" err="1"/>
              <a:t>into</a:t>
            </a:r>
            <a:r>
              <a:rPr lang="nl-BE" baseline="0" dirty="0"/>
              <a:t> a </a:t>
            </a:r>
            <a:r>
              <a:rPr lang="nl-BE" baseline="0" dirty="0" err="1"/>
              <a:t>text</a:t>
            </a:r>
            <a:r>
              <a:rPr lang="nl-BE" baseline="0" dirty="0"/>
              <a:t>. </a:t>
            </a:r>
            <a:r>
              <a:rPr lang="nl-BE" baseline="0" dirty="0" err="1"/>
              <a:t>Certainly</a:t>
            </a:r>
            <a:r>
              <a:rPr lang="nl-BE" baseline="0" dirty="0"/>
              <a:t> in care </a:t>
            </a:r>
            <a:r>
              <a:rPr lang="nl-BE" baseline="0" dirty="0" err="1"/>
              <a:t>organizations</a:t>
            </a:r>
            <a:r>
              <a:rPr lang="nl-BE" baseline="0" dirty="0"/>
              <a:t> </a:t>
            </a:r>
            <a:r>
              <a:rPr lang="nl-BE" baseline="0" dirty="0" err="1"/>
              <a:t>it’s</a:t>
            </a:r>
            <a:r>
              <a:rPr lang="nl-BE" baseline="0" dirty="0"/>
              <a:t> </a:t>
            </a:r>
            <a:r>
              <a:rPr lang="nl-BE" baseline="0" dirty="0" err="1"/>
              <a:t>really</a:t>
            </a:r>
            <a:r>
              <a:rPr lang="nl-BE" baseline="0" dirty="0"/>
              <a:t> important </a:t>
            </a:r>
            <a:r>
              <a:rPr lang="nl-BE" baseline="0" dirty="0" err="1"/>
              <a:t>that</a:t>
            </a:r>
            <a:r>
              <a:rPr lang="nl-BE" baseline="0" dirty="0"/>
              <a:t> </a:t>
            </a:r>
            <a:r>
              <a:rPr lang="nl-BE" baseline="0" dirty="0" err="1"/>
              <a:t>the</a:t>
            </a:r>
            <a:r>
              <a:rPr lang="nl-BE" baseline="0" dirty="0"/>
              <a:t> </a:t>
            </a:r>
            <a:r>
              <a:rPr lang="nl-BE" baseline="0" dirty="0" err="1"/>
              <a:t>writer</a:t>
            </a:r>
            <a:r>
              <a:rPr lang="nl-BE" baseline="0" dirty="0"/>
              <a:t> </a:t>
            </a:r>
            <a:r>
              <a:rPr lang="nl-BE" baseline="0" dirty="0" err="1"/>
              <a:t>himself</a:t>
            </a:r>
            <a:r>
              <a:rPr lang="nl-BE" baseline="0" dirty="0"/>
              <a:t> </a:t>
            </a:r>
            <a:r>
              <a:rPr lang="nl-BE" baseline="0" dirty="0" err="1"/>
              <a:t>cares</a:t>
            </a:r>
            <a:r>
              <a:rPr lang="nl-BE" baseline="0" dirty="0"/>
              <a:t> </a:t>
            </a:r>
            <a:r>
              <a:rPr lang="nl-BE" baseline="0" dirty="0" err="1"/>
              <a:t>about</a:t>
            </a:r>
            <a:r>
              <a:rPr lang="nl-BE" baseline="0" dirty="0"/>
              <a:t> </a:t>
            </a:r>
            <a:r>
              <a:rPr lang="nl-BE" baseline="0" dirty="0" err="1"/>
              <a:t>the</a:t>
            </a:r>
            <a:r>
              <a:rPr lang="nl-BE" baseline="0" dirty="0"/>
              <a:t> </a:t>
            </a:r>
            <a:r>
              <a:rPr lang="nl-BE" baseline="0" dirty="0" err="1"/>
              <a:t>stories</a:t>
            </a:r>
            <a:r>
              <a:rPr lang="nl-BE" baseline="0" dirty="0"/>
              <a:t> </a:t>
            </a:r>
            <a:r>
              <a:rPr lang="nl-BE" baseline="0" dirty="0" err="1"/>
              <a:t>and</a:t>
            </a:r>
            <a:r>
              <a:rPr lang="nl-BE" baseline="0" dirty="0"/>
              <a:t> </a:t>
            </a:r>
            <a:r>
              <a:rPr lang="nl-BE" baseline="0" dirty="0" err="1"/>
              <a:t>the</a:t>
            </a:r>
            <a:r>
              <a:rPr lang="nl-BE" baseline="0" dirty="0"/>
              <a:t> </a:t>
            </a:r>
            <a:r>
              <a:rPr lang="nl-BE" baseline="0" dirty="0" err="1"/>
              <a:t>organization</a:t>
            </a:r>
            <a:r>
              <a:rPr lang="nl-BE" baseline="0" dirty="0"/>
              <a:t>.</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18</a:t>
            </a:fld>
            <a:endParaRPr lang="nl-BE"/>
          </a:p>
        </p:txBody>
      </p:sp>
    </p:spTree>
    <p:extLst>
      <p:ext uri="{BB962C8B-B14F-4D97-AF65-F5344CB8AC3E}">
        <p14:creationId xmlns:p14="http://schemas.microsoft.com/office/powerpoint/2010/main" val="37934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False</a:t>
            </a:r>
            <a:r>
              <a:rPr lang="nl-BE" dirty="0"/>
              <a:t>! </a:t>
            </a:r>
            <a:r>
              <a:rPr lang="nl-BE" dirty="0" err="1"/>
              <a:t>If</a:t>
            </a:r>
            <a:r>
              <a:rPr lang="nl-BE" baseline="0" dirty="0"/>
              <a:t> </a:t>
            </a:r>
            <a:r>
              <a:rPr lang="nl-BE" baseline="0" dirty="0" err="1"/>
              <a:t>you</a:t>
            </a:r>
            <a:r>
              <a:rPr lang="nl-BE" baseline="0" dirty="0"/>
              <a:t> take </a:t>
            </a:r>
            <a:r>
              <a:rPr lang="nl-BE" baseline="0" dirty="0" err="1"/>
              <a:t>people</a:t>
            </a:r>
            <a:r>
              <a:rPr lang="nl-BE" baseline="0" dirty="0"/>
              <a:t> </a:t>
            </a:r>
            <a:r>
              <a:rPr lang="nl-BE" baseline="0" dirty="0" err="1"/>
              <a:t>into</a:t>
            </a:r>
            <a:r>
              <a:rPr lang="nl-BE" baseline="0" dirty="0"/>
              <a:t> </a:t>
            </a:r>
            <a:r>
              <a:rPr lang="nl-BE" baseline="0" dirty="0" err="1"/>
              <a:t>your</a:t>
            </a:r>
            <a:r>
              <a:rPr lang="nl-BE" baseline="0" dirty="0"/>
              <a:t> story, </a:t>
            </a:r>
            <a:r>
              <a:rPr lang="nl-BE" baseline="0" dirty="0" err="1"/>
              <a:t>they</a:t>
            </a:r>
            <a:r>
              <a:rPr lang="nl-BE" baseline="0" dirty="0"/>
              <a:t> keep reading, even on </a:t>
            </a:r>
            <a:r>
              <a:rPr lang="nl-BE" baseline="0" dirty="0" err="1"/>
              <a:t>the</a:t>
            </a:r>
            <a:r>
              <a:rPr lang="nl-BE" baseline="0" dirty="0"/>
              <a:t> internet. </a:t>
            </a:r>
            <a:r>
              <a:rPr lang="nl-BE" baseline="0" dirty="0" err="1"/>
              <a:t>What</a:t>
            </a:r>
            <a:r>
              <a:rPr lang="nl-BE" baseline="0" dirty="0"/>
              <a:t> </a:t>
            </a:r>
            <a:r>
              <a:rPr lang="nl-BE" baseline="0" dirty="0" err="1"/>
              <a:t>they</a:t>
            </a:r>
            <a:r>
              <a:rPr lang="nl-BE" baseline="0" dirty="0"/>
              <a:t> </a:t>
            </a:r>
            <a:r>
              <a:rPr lang="nl-BE" baseline="0" dirty="0" err="1"/>
              <a:t>don’t</a:t>
            </a:r>
            <a:r>
              <a:rPr lang="nl-BE" baseline="0" dirty="0"/>
              <a:t> </a:t>
            </a:r>
            <a:r>
              <a:rPr lang="nl-BE" baseline="0" dirty="0" err="1"/>
              <a:t>read</a:t>
            </a:r>
            <a:r>
              <a:rPr lang="nl-BE" baseline="0" dirty="0"/>
              <a:t> are boring </a:t>
            </a:r>
            <a:r>
              <a:rPr lang="nl-BE" baseline="0" dirty="0" err="1"/>
              <a:t>stories</a:t>
            </a:r>
            <a:r>
              <a:rPr lang="nl-BE" baseline="0" dirty="0"/>
              <a:t>. </a:t>
            </a:r>
          </a:p>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19</a:t>
            </a:fld>
            <a:endParaRPr lang="nl-BE"/>
          </a:p>
        </p:txBody>
      </p:sp>
    </p:spTree>
    <p:extLst>
      <p:ext uri="{BB962C8B-B14F-4D97-AF65-F5344CB8AC3E}">
        <p14:creationId xmlns:p14="http://schemas.microsoft.com/office/powerpoint/2010/main" val="2320265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BE" dirty="0"/>
              <a:t>Copywriting</a:t>
            </a:r>
            <a:r>
              <a:rPr lang="nl-BE" baseline="0" dirty="0"/>
              <a:t> is </a:t>
            </a:r>
            <a:r>
              <a:rPr lang="nl-BE" baseline="0" dirty="0" err="1"/>
              <a:t>not</a:t>
            </a:r>
            <a:r>
              <a:rPr lang="nl-BE" baseline="0" dirty="0"/>
              <a:t> </a:t>
            </a:r>
            <a:r>
              <a:rPr lang="nl-BE" baseline="0" dirty="0" err="1"/>
              <a:t>something</a:t>
            </a:r>
            <a:r>
              <a:rPr lang="nl-BE" baseline="0" dirty="0"/>
              <a:t> </a:t>
            </a:r>
            <a:r>
              <a:rPr lang="nl-BE" baseline="0" dirty="0" err="1"/>
              <a:t>that</a:t>
            </a:r>
            <a:r>
              <a:rPr lang="nl-BE" baseline="0" dirty="0"/>
              <a:t> </a:t>
            </a:r>
            <a:r>
              <a:rPr lang="nl-BE" baseline="0" dirty="0" err="1"/>
              <a:t>can</a:t>
            </a:r>
            <a:r>
              <a:rPr lang="nl-BE" baseline="0" dirty="0"/>
              <a:t> </a:t>
            </a:r>
            <a:r>
              <a:rPr lang="nl-BE" baseline="0" dirty="0" err="1"/>
              <a:t>be</a:t>
            </a:r>
            <a:r>
              <a:rPr lang="nl-BE" baseline="0" dirty="0"/>
              <a:t> </a:t>
            </a:r>
            <a:r>
              <a:rPr lang="nl-BE" baseline="0" dirty="0" err="1"/>
              <a:t>done</a:t>
            </a:r>
            <a:r>
              <a:rPr lang="nl-BE" baseline="0" dirty="0"/>
              <a:t> </a:t>
            </a:r>
            <a:r>
              <a:rPr lang="nl-BE" baseline="0" dirty="0" err="1"/>
              <a:t>by</a:t>
            </a:r>
            <a:r>
              <a:rPr lang="nl-BE" baseline="0" dirty="0"/>
              <a:t> a robot. A </a:t>
            </a:r>
            <a:r>
              <a:rPr lang="nl-BE" baseline="0" dirty="0" err="1"/>
              <a:t>writer</a:t>
            </a:r>
            <a:r>
              <a:rPr lang="nl-BE" baseline="0" dirty="0"/>
              <a:t> </a:t>
            </a:r>
            <a:r>
              <a:rPr lang="nl-BE" baseline="0" dirty="0" err="1"/>
              <a:t>always</a:t>
            </a:r>
            <a:r>
              <a:rPr lang="nl-BE" baseline="0" dirty="0"/>
              <a:t> puts his </a:t>
            </a:r>
            <a:r>
              <a:rPr lang="nl-BE" baseline="0" dirty="0" err="1"/>
              <a:t>own</a:t>
            </a:r>
            <a:r>
              <a:rPr lang="nl-BE" baseline="0" dirty="0"/>
              <a:t> </a:t>
            </a:r>
            <a:r>
              <a:rPr lang="nl-BE" baseline="0" dirty="0" err="1"/>
              <a:t>feelings</a:t>
            </a:r>
            <a:r>
              <a:rPr lang="nl-BE" baseline="0" dirty="0"/>
              <a:t> </a:t>
            </a:r>
            <a:r>
              <a:rPr lang="nl-BE" baseline="0" dirty="0" err="1"/>
              <a:t>and</a:t>
            </a:r>
            <a:r>
              <a:rPr lang="nl-BE" baseline="0" dirty="0"/>
              <a:t> </a:t>
            </a:r>
            <a:r>
              <a:rPr lang="nl-BE" baseline="0" dirty="0" err="1"/>
              <a:t>emotions</a:t>
            </a:r>
            <a:r>
              <a:rPr lang="nl-BE" baseline="0" dirty="0"/>
              <a:t> </a:t>
            </a:r>
            <a:r>
              <a:rPr lang="nl-BE" baseline="0" dirty="0" err="1"/>
              <a:t>into</a:t>
            </a:r>
            <a:r>
              <a:rPr lang="nl-BE" baseline="0" dirty="0"/>
              <a:t> a </a:t>
            </a:r>
            <a:r>
              <a:rPr lang="nl-BE" baseline="0" dirty="0" err="1"/>
              <a:t>text</a:t>
            </a:r>
            <a:r>
              <a:rPr lang="nl-BE" baseline="0" dirty="0"/>
              <a:t>. </a:t>
            </a:r>
            <a:r>
              <a:rPr lang="nl-BE" baseline="0" dirty="0" err="1"/>
              <a:t>Certainly</a:t>
            </a:r>
            <a:r>
              <a:rPr lang="nl-BE" baseline="0" dirty="0"/>
              <a:t> in care </a:t>
            </a:r>
            <a:r>
              <a:rPr lang="nl-BE" baseline="0" dirty="0" err="1"/>
              <a:t>organizations</a:t>
            </a:r>
            <a:r>
              <a:rPr lang="nl-BE" baseline="0" dirty="0"/>
              <a:t> </a:t>
            </a:r>
            <a:r>
              <a:rPr lang="nl-BE" baseline="0" dirty="0" err="1"/>
              <a:t>it’s</a:t>
            </a:r>
            <a:r>
              <a:rPr lang="nl-BE" baseline="0" dirty="0"/>
              <a:t> </a:t>
            </a:r>
            <a:r>
              <a:rPr lang="nl-BE" baseline="0" dirty="0" err="1"/>
              <a:t>really</a:t>
            </a:r>
            <a:r>
              <a:rPr lang="nl-BE" baseline="0" dirty="0"/>
              <a:t> important </a:t>
            </a:r>
            <a:r>
              <a:rPr lang="nl-BE" baseline="0" dirty="0" err="1"/>
              <a:t>that</a:t>
            </a:r>
            <a:r>
              <a:rPr lang="nl-BE" baseline="0" dirty="0"/>
              <a:t> </a:t>
            </a:r>
            <a:r>
              <a:rPr lang="nl-BE" baseline="0" dirty="0" err="1"/>
              <a:t>the</a:t>
            </a:r>
            <a:r>
              <a:rPr lang="nl-BE" baseline="0" dirty="0"/>
              <a:t> </a:t>
            </a:r>
            <a:r>
              <a:rPr lang="nl-BE" baseline="0" dirty="0" err="1"/>
              <a:t>writer</a:t>
            </a:r>
            <a:r>
              <a:rPr lang="nl-BE" baseline="0" dirty="0"/>
              <a:t> </a:t>
            </a:r>
            <a:r>
              <a:rPr lang="nl-BE" baseline="0" dirty="0" err="1"/>
              <a:t>himself</a:t>
            </a:r>
            <a:r>
              <a:rPr lang="nl-BE" baseline="0" dirty="0"/>
              <a:t> </a:t>
            </a:r>
            <a:r>
              <a:rPr lang="nl-BE" baseline="0" dirty="0" err="1"/>
              <a:t>cares</a:t>
            </a:r>
            <a:r>
              <a:rPr lang="nl-BE" baseline="0" dirty="0"/>
              <a:t> </a:t>
            </a:r>
            <a:r>
              <a:rPr lang="nl-BE" baseline="0" dirty="0" err="1"/>
              <a:t>about</a:t>
            </a:r>
            <a:r>
              <a:rPr lang="nl-BE" baseline="0" dirty="0"/>
              <a:t> </a:t>
            </a:r>
            <a:r>
              <a:rPr lang="nl-BE" baseline="0" dirty="0" err="1"/>
              <a:t>the</a:t>
            </a:r>
            <a:r>
              <a:rPr lang="nl-BE" baseline="0" dirty="0"/>
              <a:t> </a:t>
            </a:r>
            <a:r>
              <a:rPr lang="nl-BE" baseline="0" dirty="0" err="1"/>
              <a:t>stories</a:t>
            </a:r>
            <a:r>
              <a:rPr lang="nl-BE" baseline="0" dirty="0"/>
              <a:t> </a:t>
            </a:r>
            <a:r>
              <a:rPr lang="nl-BE" baseline="0" dirty="0" err="1"/>
              <a:t>and</a:t>
            </a:r>
            <a:r>
              <a:rPr lang="nl-BE" baseline="0" dirty="0"/>
              <a:t> </a:t>
            </a:r>
            <a:r>
              <a:rPr lang="nl-BE" baseline="0" dirty="0" err="1"/>
              <a:t>the</a:t>
            </a:r>
            <a:r>
              <a:rPr lang="nl-BE" baseline="0" dirty="0"/>
              <a:t> </a:t>
            </a:r>
            <a:r>
              <a:rPr lang="nl-BE" baseline="0" dirty="0" err="1"/>
              <a:t>organization</a:t>
            </a:r>
            <a:r>
              <a:rPr lang="nl-BE" baseline="0" dirty="0"/>
              <a:t>. </a:t>
            </a:r>
            <a:r>
              <a:rPr lang="en-US" sz="1200" b="0" i="0" kern="1200" dirty="0">
                <a:solidFill>
                  <a:schemeClr val="tx1"/>
                </a:solidFill>
                <a:effectLst/>
                <a:latin typeface="+mn-lt"/>
                <a:ea typeface="+mn-ea"/>
                <a:cs typeface="+mn-cs"/>
              </a:rPr>
              <a:t>To write something that sells, you need to touch a reader on an emotional level.</a:t>
            </a:r>
          </a:p>
          <a:p>
            <a:pPr fontAlgn="base"/>
            <a:r>
              <a:rPr lang="en-US" sz="1200" b="0" i="0" kern="1200" dirty="0">
                <a:solidFill>
                  <a:schemeClr val="tx1"/>
                </a:solidFill>
                <a:effectLst/>
                <a:latin typeface="+mn-lt"/>
                <a:ea typeface="+mn-ea"/>
                <a:cs typeface="+mn-cs"/>
              </a:rPr>
              <a:t>You explore their feelings of happiness, sadness, failure, fears, and beliefs.</a:t>
            </a:r>
          </a:p>
          <a:p>
            <a:pPr fontAlgn="base"/>
            <a:r>
              <a:rPr lang="en-US" sz="1200" b="0" i="0" kern="1200">
                <a:solidFill>
                  <a:schemeClr val="tx1"/>
                </a:solidFill>
                <a:effectLst/>
                <a:latin typeface="+mn-lt"/>
                <a:ea typeface="+mn-ea"/>
                <a:cs typeface="+mn-cs"/>
              </a:rPr>
              <a:t>By using the power of empathy, you prime the reader for your sales pitch, and may increase the likelihood they will follow your call-to-action at the end.</a:t>
            </a:r>
          </a:p>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20</a:t>
            </a:fld>
            <a:endParaRPr lang="nl-BE"/>
          </a:p>
        </p:txBody>
      </p:sp>
    </p:spTree>
    <p:extLst>
      <p:ext uri="{BB962C8B-B14F-4D97-AF65-F5344CB8AC3E}">
        <p14:creationId xmlns:p14="http://schemas.microsoft.com/office/powerpoint/2010/main" val="373415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As</a:t>
            </a:r>
            <a:r>
              <a:rPr lang="nl-BE" baseline="0" dirty="0"/>
              <a:t> a </a:t>
            </a:r>
            <a:r>
              <a:rPr lang="nl-BE" baseline="0" dirty="0" err="1"/>
              <a:t>communication</a:t>
            </a:r>
            <a:r>
              <a:rPr lang="nl-BE" baseline="0" dirty="0"/>
              <a:t> </a:t>
            </a:r>
            <a:r>
              <a:rPr lang="nl-BE" baseline="0" dirty="0" err="1"/>
              <a:t>officer</a:t>
            </a:r>
            <a:r>
              <a:rPr lang="nl-BE" baseline="0" dirty="0"/>
              <a:t> </a:t>
            </a:r>
            <a:r>
              <a:rPr lang="nl-BE" baseline="0" dirty="0" err="1"/>
              <a:t>working</a:t>
            </a:r>
            <a:r>
              <a:rPr lang="nl-BE" baseline="0" dirty="0"/>
              <a:t> in </a:t>
            </a:r>
            <a:r>
              <a:rPr lang="nl-BE" baseline="0" dirty="0" err="1"/>
              <a:t>one</a:t>
            </a:r>
            <a:r>
              <a:rPr lang="nl-BE" baseline="0" dirty="0"/>
              <a:t> </a:t>
            </a:r>
            <a:r>
              <a:rPr lang="nl-BE" baseline="0" dirty="0" err="1"/>
              <a:t>organization</a:t>
            </a:r>
            <a:r>
              <a:rPr lang="nl-BE" baseline="0" dirty="0"/>
              <a:t> </a:t>
            </a:r>
            <a:r>
              <a:rPr lang="nl-BE" baseline="0" dirty="0" err="1"/>
              <a:t>you</a:t>
            </a:r>
            <a:r>
              <a:rPr lang="nl-BE" baseline="0" dirty="0"/>
              <a:t> </a:t>
            </a:r>
            <a:r>
              <a:rPr lang="nl-BE" baseline="0" dirty="0" err="1"/>
              <a:t>will</a:t>
            </a:r>
            <a:r>
              <a:rPr lang="nl-BE" baseline="0" dirty="0"/>
              <a:t> </a:t>
            </a:r>
            <a:r>
              <a:rPr lang="nl-BE" baseline="0" dirty="0" err="1"/>
              <a:t>often</a:t>
            </a:r>
            <a:r>
              <a:rPr lang="nl-BE" baseline="0" dirty="0"/>
              <a:t> </a:t>
            </a:r>
            <a:r>
              <a:rPr lang="nl-BE" baseline="0" dirty="0" err="1"/>
              <a:t>be</a:t>
            </a:r>
            <a:r>
              <a:rPr lang="nl-BE" baseline="0" dirty="0"/>
              <a:t> </a:t>
            </a:r>
            <a:r>
              <a:rPr lang="nl-BE" baseline="0" dirty="0" err="1"/>
              <a:t>asked</a:t>
            </a:r>
            <a:r>
              <a:rPr lang="nl-BE" baseline="0" dirty="0"/>
              <a:t> </a:t>
            </a:r>
            <a:r>
              <a:rPr lang="nl-BE" baseline="0" dirty="0" err="1"/>
              <a:t>to</a:t>
            </a:r>
            <a:r>
              <a:rPr lang="nl-BE" baseline="0" dirty="0"/>
              <a:t> </a:t>
            </a:r>
            <a:r>
              <a:rPr lang="nl-BE" baseline="0" dirty="0" err="1"/>
              <a:t>tell</a:t>
            </a:r>
            <a:r>
              <a:rPr lang="nl-BE" baseline="0" dirty="0"/>
              <a:t> </a:t>
            </a:r>
            <a:r>
              <a:rPr lang="nl-BE" baseline="0" dirty="0" err="1"/>
              <a:t>the</a:t>
            </a:r>
            <a:r>
              <a:rPr lang="nl-BE" baseline="0" dirty="0"/>
              <a:t> </a:t>
            </a:r>
            <a:r>
              <a:rPr lang="nl-BE" baseline="0" dirty="0" err="1"/>
              <a:t>same</a:t>
            </a:r>
            <a:r>
              <a:rPr lang="nl-BE" baseline="0" dirty="0"/>
              <a:t> </a:t>
            </a:r>
            <a:r>
              <a:rPr lang="nl-BE" baseline="0" dirty="0" err="1"/>
              <a:t>message</a:t>
            </a:r>
            <a:r>
              <a:rPr lang="nl-BE" baseline="0" dirty="0"/>
              <a:t> in a different way. </a:t>
            </a:r>
            <a:r>
              <a:rPr lang="nl-BE" baseline="0" dirty="0" err="1"/>
              <a:t>You</a:t>
            </a:r>
            <a:r>
              <a:rPr lang="nl-BE" baseline="0" dirty="0"/>
              <a:t> have </a:t>
            </a:r>
            <a:r>
              <a:rPr lang="nl-BE" baseline="0" dirty="0" err="1"/>
              <a:t>to</a:t>
            </a:r>
            <a:r>
              <a:rPr lang="nl-BE" baseline="0" dirty="0"/>
              <a:t> </a:t>
            </a:r>
            <a:r>
              <a:rPr lang="nl-BE" baseline="0" dirty="0" err="1"/>
              <a:t>stay</a:t>
            </a:r>
            <a:r>
              <a:rPr lang="nl-BE" baseline="0" dirty="0"/>
              <a:t> </a:t>
            </a:r>
            <a:r>
              <a:rPr lang="nl-BE" baseline="0" dirty="0" err="1"/>
              <a:t>creative</a:t>
            </a:r>
            <a:r>
              <a:rPr lang="nl-BE" baseline="0" dirty="0"/>
              <a:t> </a:t>
            </a:r>
            <a:r>
              <a:rPr lang="nl-BE" baseline="0" dirty="0" err="1"/>
              <a:t>and</a:t>
            </a:r>
            <a:r>
              <a:rPr lang="nl-BE" baseline="0" dirty="0"/>
              <a:t> </a:t>
            </a:r>
            <a:r>
              <a:rPr lang="nl-BE" baseline="0" dirty="0" err="1"/>
              <a:t>repackage</a:t>
            </a:r>
            <a:r>
              <a:rPr lang="nl-BE" baseline="0" dirty="0"/>
              <a:t> </a:t>
            </a:r>
            <a:r>
              <a:rPr lang="nl-BE" baseline="0" dirty="0" err="1"/>
              <a:t>your</a:t>
            </a:r>
            <a:r>
              <a:rPr lang="nl-BE" baseline="0" dirty="0"/>
              <a:t> </a:t>
            </a:r>
            <a:r>
              <a:rPr lang="nl-BE" baseline="0" dirty="0" err="1"/>
              <a:t>message</a:t>
            </a:r>
            <a:r>
              <a:rPr lang="nl-BE" baseline="0" dirty="0"/>
              <a:t> over </a:t>
            </a:r>
            <a:r>
              <a:rPr lang="nl-BE" baseline="0" dirty="0" err="1"/>
              <a:t>and</a:t>
            </a:r>
            <a:r>
              <a:rPr lang="nl-BE" baseline="0" dirty="0"/>
              <a:t> over </a:t>
            </a:r>
            <a:r>
              <a:rPr lang="nl-BE" baseline="0" dirty="0" err="1"/>
              <a:t>again</a:t>
            </a:r>
            <a:r>
              <a:rPr lang="nl-BE" baseline="0" dirty="0"/>
              <a:t>.</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21</a:t>
            </a:fld>
            <a:endParaRPr lang="nl-BE"/>
          </a:p>
        </p:txBody>
      </p:sp>
    </p:spTree>
    <p:extLst>
      <p:ext uri="{BB962C8B-B14F-4D97-AF65-F5344CB8AC3E}">
        <p14:creationId xmlns:p14="http://schemas.microsoft.com/office/powerpoint/2010/main" val="3473307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516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4</a:t>
            </a:fld>
            <a:endParaRPr lang="nl-BE"/>
          </a:p>
        </p:txBody>
      </p:sp>
    </p:spTree>
    <p:extLst>
      <p:ext uri="{BB962C8B-B14F-4D97-AF65-F5344CB8AC3E}">
        <p14:creationId xmlns:p14="http://schemas.microsoft.com/office/powerpoint/2010/main" val="146103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20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20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11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754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8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9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328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27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07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245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If</a:t>
            </a:r>
            <a:r>
              <a:rPr lang="nl-BE" dirty="0"/>
              <a:t> I </a:t>
            </a:r>
            <a:r>
              <a:rPr lang="nl-BE" dirty="0" err="1"/>
              <a:t>tell</a:t>
            </a:r>
            <a:r>
              <a:rPr lang="nl-BE" baseline="0" dirty="0"/>
              <a:t> </a:t>
            </a:r>
            <a:r>
              <a:rPr lang="nl-BE" baseline="0" dirty="0" err="1"/>
              <a:t>you</a:t>
            </a:r>
            <a:r>
              <a:rPr lang="nl-BE" baseline="0" dirty="0"/>
              <a:t> a story, or </a:t>
            </a:r>
            <a:r>
              <a:rPr lang="nl-BE" baseline="0" dirty="0" err="1"/>
              <a:t>you</a:t>
            </a:r>
            <a:r>
              <a:rPr lang="nl-BE" baseline="0" dirty="0"/>
              <a:t> or </a:t>
            </a:r>
            <a:r>
              <a:rPr lang="nl-BE" baseline="0" dirty="0" err="1"/>
              <a:t>you</a:t>
            </a:r>
            <a:r>
              <a:rPr lang="nl-BE" baseline="0" dirty="0"/>
              <a:t>, </a:t>
            </a:r>
            <a:r>
              <a:rPr lang="nl-BE" baseline="0" dirty="0" err="1"/>
              <a:t>you</a:t>
            </a:r>
            <a:r>
              <a:rPr lang="nl-BE" baseline="0" dirty="0"/>
              <a:t> </a:t>
            </a:r>
            <a:r>
              <a:rPr lang="nl-BE" baseline="0" dirty="0" err="1"/>
              <a:t>will</a:t>
            </a:r>
            <a:r>
              <a:rPr lang="nl-BE" baseline="0" dirty="0"/>
              <a:t> </a:t>
            </a:r>
            <a:r>
              <a:rPr lang="nl-BE" baseline="0" dirty="0" err="1"/>
              <a:t>all</a:t>
            </a:r>
            <a:r>
              <a:rPr lang="nl-BE" baseline="0" dirty="0"/>
              <a:t> </a:t>
            </a:r>
            <a:r>
              <a:rPr lang="nl-BE" baseline="0" dirty="0" err="1"/>
              <a:t>remind</a:t>
            </a:r>
            <a:r>
              <a:rPr lang="nl-BE" baseline="0" dirty="0"/>
              <a:t> </a:t>
            </a:r>
            <a:r>
              <a:rPr lang="nl-BE" baseline="0" dirty="0" err="1"/>
              <a:t>you</a:t>
            </a:r>
            <a:r>
              <a:rPr lang="nl-BE" baseline="0" dirty="0"/>
              <a:t> different </a:t>
            </a:r>
            <a:r>
              <a:rPr lang="nl-BE" baseline="0" dirty="0" err="1"/>
              <a:t>things</a:t>
            </a:r>
            <a:r>
              <a:rPr lang="nl-BE" baseline="0" dirty="0"/>
              <a:t> </a:t>
            </a:r>
            <a:r>
              <a:rPr lang="nl-BE" baseline="0" dirty="0" err="1"/>
              <a:t>about</a:t>
            </a:r>
            <a:r>
              <a:rPr lang="nl-BE" baseline="0" dirty="0"/>
              <a:t> </a:t>
            </a:r>
            <a:r>
              <a:rPr lang="nl-BE" baseline="0" dirty="0" err="1"/>
              <a:t>the</a:t>
            </a:r>
            <a:r>
              <a:rPr lang="nl-BE" baseline="0" dirty="0"/>
              <a:t> story. </a:t>
            </a:r>
            <a:r>
              <a:rPr lang="nl-BE" baseline="0" dirty="0" err="1"/>
              <a:t>That’s</a:t>
            </a:r>
            <a:r>
              <a:rPr lang="nl-BE" baseline="0" dirty="0"/>
              <a:t> </a:t>
            </a:r>
            <a:r>
              <a:rPr lang="nl-BE" baseline="0" dirty="0" err="1"/>
              <a:t>why</a:t>
            </a:r>
            <a:r>
              <a:rPr lang="nl-BE" baseline="0" dirty="0"/>
              <a:t> </a:t>
            </a:r>
            <a:r>
              <a:rPr lang="nl-BE" baseline="0" dirty="0" err="1"/>
              <a:t>it’s</a:t>
            </a:r>
            <a:r>
              <a:rPr lang="nl-BE" baseline="0" dirty="0"/>
              <a:t> important </a:t>
            </a:r>
            <a:r>
              <a:rPr lang="nl-BE" baseline="0" dirty="0" err="1"/>
              <a:t>that</a:t>
            </a:r>
            <a:r>
              <a:rPr lang="nl-BE" baseline="0" dirty="0"/>
              <a:t> </a:t>
            </a:r>
            <a:r>
              <a:rPr lang="nl-BE" baseline="0" dirty="0" err="1"/>
              <a:t>you</a:t>
            </a:r>
            <a:r>
              <a:rPr lang="nl-BE" baseline="0" dirty="0"/>
              <a:t> say </a:t>
            </a:r>
            <a:r>
              <a:rPr lang="nl-BE" baseline="0" dirty="0" err="1"/>
              <a:t>the</a:t>
            </a:r>
            <a:r>
              <a:rPr lang="nl-BE" baseline="0" dirty="0"/>
              <a:t> right </a:t>
            </a:r>
            <a:r>
              <a:rPr lang="nl-BE" baseline="0" dirty="0" err="1"/>
              <a:t>things</a:t>
            </a:r>
            <a:r>
              <a:rPr lang="nl-BE" baseline="0" dirty="0"/>
              <a:t>, </a:t>
            </a:r>
            <a:r>
              <a:rPr lang="nl-BE" baseline="0" dirty="0" err="1"/>
              <a:t>and</a:t>
            </a:r>
            <a:r>
              <a:rPr lang="nl-BE" baseline="0" dirty="0"/>
              <a:t> </a:t>
            </a:r>
            <a:r>
              <a:rPr lang="nl-BE" baseline="0" dirty="0" err="1"/>
              <a:t>that</a:t>
            </a:r>
            <a:r>
              <a:rPr lang="nl-BE" baseline="0" dirty="0"/>
              <a:t> </a:t>
            </a:r>
            <a:r>
              <a:rPr lang="nl-BE" baseline="0" dirty="0" err="1"/>
              <a:t>your</a:t>
            </a:r>
            <a:r>
              <a:rPr lang="nl-BE" baseline="0" dirty="0"/>
              <a:t> </a:t>
            </a:r>
            <a:r>
              <a:rPr lang="nl-BE" baseline="0" dirty="0" err="1"/>
              <a:t>core</a:t>
            </a:r>
            <a:r>
              <a:rPr lang="nl-BE" baseline="0" dirty="0"/>
              <a:t> </a:t>
            </a:r>
            <a:r>
              <a:rPr lang="nl-BE" baseline="0" dirty="0" err="1"/>
              <a:t>message</a:t>
            </a:r>
            <a:r>
              <a:rPr lang="nl-BE" baseline="0" dirty="0"/>
              <a:t> is </a:t>
            </a:r>
            <a:r>
              <a:rPr lang="nl-BE" baseline="0" dirty="0" err="1"/>
              <a:t>obvious</a:t>
            </a:r>
            <a:r>
              <a:rPr lang="nl-BE" baseline="0"/>
              <a:t>.</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5</a:t>
            </a:fld>
            <a:endParaRPr lang="nl-BE"/>
          </a:p>
        </p:txBody>
      </p:sp>
    </p:spTree>
    <p:extLst>
      <p:ext uri="{BB962C8B-B14F-4D97-AF65-F5344CB8AC3E}">
        <p14:creationId xmlns:p14="http://schemas.microsoft.com/office/powerpoint/2010/main" val="1656826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034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24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441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035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70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862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416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72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29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D00905-B8BC-4834-8FBE-017EEB74CE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89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Once</a:t>
            </a:r>
            <a:r>
              <a:rPr lang="nl-BE" dirty="0"/>
              <a:t> </a:t>
            </a:r>
            <a:r>
              <a:rPr lang="nl-BE" dirty="0" err="1"/>
              <a:t>upon</a:t>
            </a:r>
            <a:r>
              <a:rPr lang="nl-BE" dirty="0"/>
              <a:t> a time</a:t>
            </a:r>
            <a:r>
              <a:rPr lang="nl-BE" baseline="0" dirty="0"/>
              <a:t> … </a:t>
            </a:r>
            <a:r>
              <a:rPr lang="nl-BE" dirty="0" err="1"/>
              <a:t>If</a:t>
            </a:r>
            <a:r>
              <a:rPr lang="nl-BE" dirty="0"/>
              <a:t> we </a:t>
            </a:r>
            <a:r>
              <a:rPr lang="nl-BE" dirty="0" err="1"/>
              <a:t>think</a:t>
            </a:r>
            <a:r>
              <a:rPr lang="nl-BE" dirty="0"/>
              <a:t> </a:t>
            </a:r>
            <a:r>
              <a:rPr lang="nl-BE" dirty="0" err="1"/>
              <a:t>about</a:t>
            </a:r>
            <a:r>
              <a:rPr lang="nl-BE" dirty="0"/>
              <a:t> </a:t>
            </a:r>
            <a:r>
              <a:rPr lang="nl-BE" dirty="0" err="1"/>
              <a:t>it</a:t>
            </a:r>
            <a:r>
              <a:rPr lang="nl-BE" dirty="0"/>
              <a:t>, we </a:t>
            </a:r>
            <a:r>
              <a:rPr lang="nl-BE" dirty="0" err="1"/>
              <a:t>tell</a:t>
            </a:r>
            <a:r>
              <a:rPr lang="nl-BE" dirty="0"/>
              <a:t> </a:t>
            </a:r>
            <a:r>
              <a:rPr lang="nl-BE" dirty="0" err="1"/>
              <a:t>stories</a:t>
            </a:r>
            <a:r>
              <a:rPr lang="nl-BE" dirty="0"/>
              <a:t> </a:t>
            </a:r>
            <a:r>
              <a:rPr lang="nl-BE" dirty="0" err="1"/>
              <a:t>all</a:t>
            </a:r>
            <a:r>
              <a:rPr lang="nl-BE" dirty="0"/>
              <a:t> </a:t>
            </a:r>
            <a:r>
              <a:rPr lang="nl-BE" dirty="0" err="1"/>
              <a:t>the</a:t>
            </a:r>
            <a:r>
              <a:rPr lang="nl-BE" dirty="0"/>
              <a:t> time. It’s proven </a:t>
            </a:r>
            <a:r>
              <a:rPr lang="nl-BE" dirty="0" err="1"/>
              <a:t>that</a:t>
            </a:r>
            <a:r>
              <a:rPr lang="nl-BE" dirty="0"/>
              <a:t> </a:t>
            </a:r>
            <a:r>
              <a:rPr lang="nl-BE" dirty="0" err="1"/>
              <a:t>people</a:t>
            </a:r>
            <a:r>
              <a:rPr lang="nl-BE" dirty="0"/>
              <a:t> </a:t>
            </a:r>
            <a:r>
              <a:rPr lang="nl-BE" dirty="0" err="1"/>
              <a:t>retain</a:t>
            </a:r>
            <a:r>
              <a:rPr lang="nl-BE" baseline="0" dirty="0"/>
              <a:t> 70% of </a:t>
            </a:r>
            <a:r>
              <a:rPr lang="nl-BE" baseline="0" dirty="0" err="1"/>
              <a:t>the</a:t>
            </a:r>
            <a:r>
              <a:rPr lang="nl-BE" baseline="0" dirty="0"/>
              <a:t> information in story form, </a:t>
            </a:r>
            <a:r>
              <a:rPr lang="nl-BE" baseline="0" dirty="0" err="1"/>
              <a:t>while</a:t>
            </a:r>
            <a:r>
              <a:rPr lang="nl-BE" baseline="0" dirty="0"/>
              <a:t> we </a:t>
            </a:r>
            <a:r>
              <a:rPr lang="nl-BE" baseline="0" dirty="0" err="1"/>
              <a:t>only</a:t>
            </a:r>
            <a:r>
              <a:rPr lang="nl-BE" baseline="0" dirty="0"/>
              <a:t> </a:t>
            </a:r>
            <a:r>
              <a:rPr lang="nl-BE" baseline="0" dirty="0" err="1"/>
              <a:t>capture</a:t>
            </a:r>
            <a:r>
              <a:rPr lang="nl-BE" baseline="0" dirty="0"/>
              <a:t> 5 </a:t>
            </a:r>
            <a:r>
              <a:rPr lang="nl-BE" baseline="0" dirty="0" err="1"/>
              <a:t>to</a:t>
            </a:r>
            <a:r>
              <a:rPr lang="nl-BE" baseline="0" dirty="0"/>
              <a:t> 10% </a:t>
            </a:r>
            <a:r>
              <a:rPr lang="nl-BE" baseline="0" dirty="0" err="1"/>
              <a:t>through</a:t>
            </a:r>
            <a:r>
              <a:rPr lang="nl-BE" baseline="0" dirty="0"/>
              <a:t> data or </a:t>
            </a:r>
            <a:r>
              <a:rPr lang="nl-BE" baseline="0" dirty="0" err="1"/>
              <a:t>statistics</a:t>
            </a:r>
            <a:r>
              <a:rPr lang="nl-BE" baseline="0" dirty="0"/>
              <a:t>. </a:t>
            </a:r>
            <a:r>
              <a:rPr lang="nl-BE" baseline="0" dirty="0" err="1"/>
              <a:t>That’s</a:t>
            </a:r>
            <a:r>
              <a:rPr lang="nl-BE" baseline="0" dirty="0"/>
              <a:t> </a:t>
            </a:r>
            <a:r>
              <a:rPr lang="nl-BE" baseline="0" dirty="0" err="1"/>
              <a:t>the</a:t>
            </a:r>
            <a:r>
              <a:rPr lang="nl-BE" baseline="0" dirty="0"/>
              <a:t> power of storytelling!</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6</a:t>
            </a:fld>
            <a:endParaRPr lang="nl-BE"/>
          </a:p>
        </p:txBody>
      </p:sp>
    </p:spTree>
    <p:extLst>
      <p:ext uri="{BB962C8B-B14F-4D97-AF65-F5344CB8AC3E}">
        <p14:creationId xmlns:p14="http://schemas.microsoft.com/office/powerpoint/2010/main" val="1446859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Image </a:t>
            </a:r>
            <a:r>
              <a:rPr lang="nl-BE" err="1"/>
              <a:t>and</a:t>
            </a:r>
            <a:r>
              <a:rPr lang="nl-BE"/>
              <a:t> </a:t>
            </a:r>
            <a:r>
              <a:rPr lang="nl-BE" err="1"/>
              <a:t>identity</a:t>
            </a:r>
            <a:r>
              <a:rPr lang="nl-BE"/>
              <a:t> is </a:t>
            </a:r>
            <a:r>
              <a:rPr lang="nl-BE" err="1"/>
              <a:t>seen</a:t>
            </a:r>
            <a:r>
              <a:rPr lang="nl-BE"/>
              <a:t> </a:t>
            </a:r>
            <a:r>
              <a:rPr lang="nl-BE" err="1"/>
              <a:t>from</a:t>
            </a:r>
            <a:r>
              <a:rPr lang="nl-BE"/>
              <a:t> </a:t>
            </a:r>
            <a:r>
              <a:rPr lang="nl-BE" err="1"/>
              <a:t>the</a:t>
            </a:r>
            <a:r>
              <a:rPr lang="nl-BE"/>
              <a:t> point of view of </a:t>
            </a:r>
            <a:r>
              <a:rPr lang="nl-BE" err="1"/>
              <a:t>the</a:t>
            </a:r>
            <a:r>
              <a:rPr lang="nl-BE"/>
              <a:t> </a:t>
            </a:r>
            <a:r>
              <a:rPr lang="nl-BE" err="1"/>
              <a:t>organisation</a:t>
            </a:r>
            <a:r>
              <a:rPr lang="nl-BE"/>
              <a:t> </a:t>
            </a:r>
            <a:r>
              <a:rPr lang="nl-BE" err="1"/>
              <a:t>and</a:t>
            </a:r>
            <a:r>
              <a:rPr lang="nl-BE"/>
              <a:t> </a:t>
            </a:r>
            <a:r>
              <a:rPr lang="nl-BE" err="1"/>
              <a:t>the</a:t>
            </a:r>
            <a:r>
              <a:rPr lang="nl-BE"/>
              <a:t> </a:t>
            </a:r>
            <a:r>
              <a:rPr lang="nl-BE" err="1"/>
              <a:t>reputation</a:t>
            </a:r>
            <a:r>
              <a:rPr lang="nl-BE"/>
              <a:t> is </a:t>
            </a:r>
            <a:r>
              <a:rPr lang="nl-BE" err="1"/>
              <a:t>how</a:t>
            </a:r>
            <a:r>
              <a:rPr lang="nl-BE"/>
              <a:t> </a:t>
            </a:r>
            <a:r>
              <a:rPr lang="nl-BE" err="1"/>
              <a:t>external</a:t>
            </a:r>
            <a:r>
              <a:rPr lang="nl-BE"/>
              <a:t> stakeholders look at </a:t>
            </a:r>
            <a:r>
              <a:rPr lang="nl-BE" err="1"/>
              <a:t>the</a:t>
            </a:r>
            <a:r>
              <a:rPr lang="nl-BE"/>
              <a:t> </a:t>
            </a:r>
            <a:r>
              <a:rPr lang="nl-BE" err="1"/>
              <a:t>organisation</a:t>
            </a:r>
            <a:r>
              <a:rPr lang="nl-BE"/>
              <a:t>. The goal is </a:t>
            </a:r>
            <a:r>
              <a:rPr lang="nl-BE" err="1"/>
              <a:t>that</a:t>
            </a:r>
            <a:r>
              <a:rPr lang="nl-BE"/>
              <a:t> </a:t>
            </a:r>
            <a:r>
              <a:rPr lang="nl-BE" err="1"/>
              <a:t>both</a:t>
            </a:r>
            <a:r>
              <a:rPr lang="nl-BE"/>
              <a:t> match </a:t>
            </a:r>
            <a:r>
              <a:rPr lang="nl-BE" err="1"/>
              <a:t>with</a:t>
            </a:r>
            <a:r>
              <a:rPr lang="nl-BE"/>
              <a:t> </a:t>
            </a:r>
            <a:r>
              <a:rPr lang="nl-BE" err="1"/>
              <a:t>eachother</a:t>
            </a:r>
            <a:r>
              <a:rPr lang="nl-BE"/>
              <a:t>. We </a:t>
            </a:r>
            <a:r>
              <a:rPr lang="nl-BE" err="1"/>
              <a:t>try</a:t>
            </a:r>
            <a:r>
              <a:rPr lang="nl-BE"/>
              <a:t> </a:t>
            </a:r>
            <a:r>
              <a:rPr lang="nl-BE" err="1"/>
              <a:t>to</a:t>
            </a:r>
            <a:r>
              <a:rPr lang="nl-BE"/>
              <a:t> keep </a:t>
            </a:r>
            <a:r>
              <a:rPr lang="nl-BE" err="1"/>
              <a:t>one</a:t>
            </a:r>
            <a:r>
              <a:rPr lang="nl-BE"/>
              <a:t> </a:t>
            </a:r>
            <a:r>
              <a:rPr lang="nl-BE" err="1"/>
              <a:t>direction</a:t>
            </a:r>
            <a:r>
              <a:rPr lang="nl-BE"/>
              <a:t> </a:t>
            </a:r>
            <a:r>
              <a:rPr lang="nl-BE" err="1"/>
              <a:t>for</a:t>
            </a:r>
            <a:r>
              <a:rPr lang="nl-BE"/>
              <a:t> </a:t>
            </a:r>
            <a:r>
              <a:rPr lang="nl-BE" err="1"/>
              <a:t>all</a:t>
            </a:r>
            <a:r>
              <a:rPr lang="nl-BE"/>
              <a:t> </a:t>
            </a:r>
            <a:r>
              <a:rPr lang="nl-BE" err="1"/>
              <a:t>communication</a:t>
            </a:r>
            <a:r>
              <a:rPr lang="nl-BE"/>
              <a:t>. </a:t>
            </a:r>
            <a:r>
              <a:rPr lang="nl-BE" err="1"/>
              <a:t>Certain</a:t>
            </a:r>
            <a:r>
              <a:rPr lang="nl-BE"/>
              <a:t> </a:t>
            </a:r>
            <a:r>
              <a:rPr lang="nl-BE" err="1"/>
              <a:t>things</a:t>
            </a:r>
            <a:r>
              <a:rPr lang="nl-BE"/>
              <a:t> are </a:t>
            </a:r>
            <a:r>
              <a:rPr lang="nl-BE" err="1"/>
              <a:t>cristal</a:t>
            </a:r>
            <a:r>
              <a:rPr lang="nl-BE"/>
              <a:t> </a:t>
            </a:r>
            <a:r>
              <a:rPr lang="nl-BE" err="1"/>
              <a:t>clear</a:t>
            </a:r>
            <a:r>
              <a:rPr lang="nl-BE"/>
              <a:t> </a:t>
            </a:r>
            <a:r>
              <a:rPr lang="nl-BE" err="1"/>
              <a:t>for</a:t>
            </a:r>
            <a:r>
              <a:rPr lang="nl-BE"/>
              <a:t> </a:t>
            </a:r>
            <a:r>
              <a:rPr lang="nl-BE" err="1"/>
              <a:t>our</a:t>
            </a:r>
            <a:r>
              <a:rPr lang="nl-BE"/>
              <a:t> </a:t>
            </a:r>
            <a:r>
              <a:rPr lang="nl-BE" err="1"/>
              <a:t>organisation</a:t>
            </a:r>
            <a:r>
              <a:rPr lang="nl-BE"/>
              <a:t>, but </a:t>
            </a:r>
            <a:r>
              <a:rPr lang="nl-BE" err="1"/>
              <a:t>the</a:t>
            </a:r>
            <a:r>
              <a:rPr lang="nl-BE"/>
              <a:t> </a:t>
            </a:r>
            <a:r>
              <a:rPr lang="nl-BE" err="1"/>
              <a:t>key</a:t>
            </a:r>
            <a:r>
              <a:rPr lang="nl-BE"/>
              <a:t> is </a:t>
            </a:r>
            <a:r>
              <a:rPr lang="nl-BE" err="1"/>
              <a:t>that</a:t>
            </a:r>
            <a:r>
              <a:rPr lang="nl-BE"/>
              <a:t> </a:t>
            </a:r>
            <a:r>
              <a:rPr lang="nl-BE" err="1"/>
              <a:t>external</a:t>
            </a:r>
            <a:r>
              <a:rPr lang="nl-BE"/>
              <a:t> stakeholders look at </a:t>
            </a:r>
            <a:r>
              <a:rPr lang="nl-BE" err="1"/>
              <a:t>us</a:t>
            </a:r>
            <a:r>
              <a:rPr lang="nl-BE"/>
              <a:t> </a:t>
            </a:r>
            <a:r>
              <a:rPr lang="nl-BE" err="1"/>
              <a:t>the</a:t>
            </a:r>
            <a:r>
              <a:rPr lang="nl-BE"/>
              <a:t> </a:t>
            </a:r>
            <a:r>
              <a:rPr lang="nl-BE" err="1"/>
              <a:t>same</a:t>
            </a:r>
            <a:r>
              <a:rPr lang="nl-BE"/>
              <a:t> way.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007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Clients</a:t>
            </a:r>
            <a:r>
              <a:rPr lang="nl-BE"/>
              <a:t> are </a:t>
            </a:r>
            <a:r>
              <a:rPr lang="nl-BE" err="1"/>
              <a:t>our</a:t>
            </a:r>
            <a:r>
              <a:rPr lang="nl-BE"/>
              <a:t> creators in </a:t>
            </a:r>
            <a:r>
              <a:rPr lang="nl-BE" err="1"/>
              <a:t>the</a:t>
            </a:r>
            <a:r>
              <a:rPr lang="nl-BE"/>
              <a:t> different </a:t>
            </a:r>
            <a:r>
              <a:rPr lang="nl-BE" err="1"/>
              <a:t>workplaces</a:t>
            </a:r>
            <a:r>
              <a:rPr lang="nl-BE"/>
              <a:t>. </a:t>
            </a:r>
            <a:r>
              <a:rPr lang="nl-BE" err="1"/>
              <a:t>They</a:t>
            </a:r>
            <a:r>
              <a:rPr lang="nl-BE"/>
              <a:t> do a job </a:t>
            </a:r>
            <a:r>
              <a:rPr lang="nl-BE" err="1"/>
              <a:t>and</a:t>
            </a:r>
            <a:r>
              <a:rPr lang="nl-BE"/>
              <a:t> </a:t>
            </a:r>
            <a:r>
              <a:rPr lang="nl-BE" err="1"/>
              <a:t>the</a:t>
            </a:r>
            <a:r>
              <a:rPr lang="nl-BE"/>
              <a:t> take </a:t>
            </a:r>
            <a:r>
              <a:rPr lang="nl-BE" err="1"/>
              <a:t>responsibility</a:t>
            </a:r>
            <a:r>
              <a:rPr lang="nl-BE"/>
              <a:t>. It </a:t>
            </a:r>
            <a:r>
              <a:rPr lang="nl-BE" err="1"/>
              <a:t>isn’t</a:t>
            </a:r>
            <a:r>
              <a:rPr lang="nl-BE"/>
              <a:t> </a:t>
            </a:r>
            <a:r>
              <a:rPr lang="nl-BE" err="1"/>
              <a:t>just</a:t>
            </a:r>
            <a:r>
              <a:rPr lang="nl-BE"/>
              <a:t> </a:t>
            </a:r>
            <a:r>
              <a:rPr lang="nl-BE" err="1"/>
              <a:t>an</a:t>
            </a:r>
            <a:r>
              <a:rPr lang="nl-BE"/>
              <a:t> </a:t>
            </a:r>
            <a:r>
              <a:rPr lang="nl-BE" err="1"/>
              <a:t>activity</a:t>
            </a:r>
            <a:r>
              <a:rPr lang="nl-BE"/>
              <a:t>, but </a:t>
            </a:r>
            <a:r>
              <a:rPr lang="nl-BE" err="1"/>
              <a:t>really</a:t>
            </a:r>
            <a:r>
              <a:rPr lang="nl-BE"/>
              <a:t> a </a:t>
            </a:r>
            <a:r>
              <a:rPr lang="nl-BE" err="1"/>
              <a:t>serious</a:t>
            </a:r>
            <a:r>
              <a:rPr lang="nl-BE"/>
              <a:t> job. The are </a:t>
            </a:r>
            <a:r>
              <a:rPr lang="nl-BE" err="1"/>
              <a:t>responsable</a:t>
            </a:r>
            <a:r>
              <a:rPr lang="nl-BE"/>
              <a:t> </a:t>
            </a:r>
            <a:r>
              <a:rPr lang="nl-BE" err="1"/>
              <a:t>for</a:t>
            </a:r>
            <a:r>
              <a:rPr lang="nl-BE"/>
              <a:t> </a:t>
            </a:r>
            <a:r>
              <a:rPr lang="nl-BE" err="1"/>
              <a:t>the</a:t>
            </a:r>
            <a:r>
              <a:rPr lang="nl-BE"/>
              <a:t> product </a:t>
            </a:r>
            <a:r>
              <a:rPr lang="nl-BE" err="1"/>
              <a:t>and</a:t>
            </a:r>
            <a:r>
              <a:rPr lang="nl-BE"/>
              <a:t> </a:t>
            </a:r>
            <a:r>
              <a:rPr lang="nl-BE" err="1"/>
              <a:t>thus</a:t>
            </a:r>
            <a:r>
              <a:rPr lang="nl-BE"/>
              <a:t> </a:t>
            </a:r>
            <a:r>
              <a:rPr lang="nl-BE" err="1"/>
              <a:t>the</a:t>
            </a:r>
            <a:r>
              <a:rPr lang="nl-BE"/>
              <a:t> </a:t>
            </a:r>
            <a:r>
              <a:rPr lang="nl-BE" err="1"/>
              <a:t>quality</a:t>
            </a:r>
            <a:r>
              <a:rPr lang="nl-BE"/>
              <a:t> of it. </a:t>
            </a:r>
            <a:r>
              <a:rPr lang="nl-BE" err="1"/>
              <a:t>This</a:t>
            </a:r>
            <a:r>
              <a:rPr lang="nl-BE"/>
              <a:t> is </a:t>
            </a:r>
            <a:r>
              <a:rPr lang="nl-BE" err="1"/>
              <a:t>also</a:t>
            </a:r>
            <a:r>
              <a:rPr lang="nl-BE"/>
              <a:t> </a:t>
            </a:r>
            <a:r>
              <a:rPr lang="nl-BE" err="1"/>
              <a:t>what</a:t>
            </a:r>
            <a:r>
              <a:rPr lang="nl-BE"/>
              <a:t> </a:t>
            </a:r>
            <a:r>
              <a:rPr lang="nl-BE" err="1"/>
              <a:t>makes</a:t>
            </a:r>
            <a:r>
              <a:rPr lang="nl-BE"/>
              <a:t> </a:t>
            </a:r>
            <a:r>
              <a:rPr lang="nl-BE" err="1"/>
              <a:t>them</a:t>
            </a:r>
            <a:r>
              <a:rPr lang="nl-BE"/>
              <a:t> </a:t>
            </a:r>
            <a:r>
              <a:rPr lang="nl-BE" err="1"/>
              <a:t>proud</a:t>
            </a:r>
            <a:r>
              <a:rPr lang="nl-BE"/>
              <a:t> </a:t>
            </a:r>
            <a:r>
              <a:rPr lang="nl-BE" err="1"/>
              <a:t>to</a:t>
            </a:r>
            <a:r>
              <a:rPr lang="nl-BE"/>
              <a:t> </a:t>
            </a:r>
            <a:r>
              <a:rPr lang="nl-BE" err="1"/>
              <a:t>be</a:t>
            </a:r>
            <a:r>
              <a:rPr lang="nl-BE"/>
              <a:t> a ceramist, baker, </a:t>
            </a:r>
            <a:r>
              <a:rPr lang="nl-BE" err="1"/>
              <a:t>cook</a:t>
            </a:r>
            <a:r>
              <a:rPr lang="nl-BE"/>
              <a:t>… We </a:t>
            </a:r>
            <a:r>
              <a:rPr lang="nl-BE" err="1"/>
              <a:t>capture</a:t>
            </a:r>
            <a:r>
              <a:rPr lang="nl-BE"/>
              <a:t> </a:t>
            </a:r>
            <a:r>
              <a:rPr lang="nl-BE" err="1"/>
              <a:t>their</a:t>
            </a:r>
            <a:r>
              <a:rPr lang="nl-BE"/>
              <a:t> story. The </a:t>
            </a:r>
            <a:r>
              <a:rPr lang="nl-BE" err="1"/>
              <a:t>fact</a:t>
            </a:r>
            <a:r>
              <a:rPr lang="nl-BE"/>
              <a:t> </a:t>
            </a:r>
            <a:r>
              <a:rPr lang="nl-BE" err="1"/>
              <a:t>that</a:t>
            </a:r>
            <a:r>
              <a:rPr lang="nl-BE"/>
              <a:t> </a:t>
            </a:r>
            <a:r>
              <a:rPr lang="nl-BE" err="1"/>
              <a:t>they’re</a:t>
            </a:r>
            <a:r>
              <a:rPr lang="nl-BE"/>
              <a:t> </a:t>
            </a:r>
            <a:r>
              <a:rPr lang="nl-BE" err="1"/>
              <a:t>proud</a:t>
            </a:r>
            <a:r>
              <a:rPr lang="nl-BE"/>
              <a:t> en </a:t>
            </a:r>
            <a:r>
              <a:rPr lang="nl-BE" err="1"/>
              <a:t>responsable</a:t>
            </a:r>
            <a:r>
              <a:rPr lang="nl-BE"/>
              <a:t> </a:t>
            </a:r>
            <a:r>
              <a:rPr lang="nl-BE" err="1"/>
              <a:t>also</a:t>
            </a:r>
            <a:r>
              <a:rPr lang="nl-BE"/>
              <a:t> </a:t>
            </a:r>
            <a:r>
              <a:rPr lang="nl-BE" err="1"/>
              <a:t>makes</a:t>
            </a:r>
            <a:r>
              <a:rPr lang="nl-BE"/>
              <a:t> </a:t>
            </a:r>
            <a:r>
              <a:rPr lang="nl-BE" err="1"/>
              <a:t>the</a:t>
            </a:r>
            <a:r>
              <a:rPr lang="nl-BE"/>
              <a:t> product </a:t>
            </a:r>
            <a:r>
              <a:rPr lang="nl-BE" err="1"/>
              <a:t>sell</a:t>
            </a:r>
            <a:r>
              <a:rPr lang="nl-BE"/>
              <a:t>. </a:t>
            </a:r>
            <a:r>
              <a:rPr lang="nl-BE" err="1"/>
              <a:t>They</a:t>
            </a:r>
            <a:r>
              <a:rPr lang="nl-BE"/>
              <a:t> share </a:t>
            </a:r>
            <a:r>
              <a:rPr lang="nl-BE" err="1"/>
              <a:t>the</a:t>
            </a:r>
            <a:r>
              <a:rPr lang="nl-BE"/>
              <a:t> </a:t>
            </a:r>
            <a:r>
              <a:rPr lang="nl-BE" err="1"/>
              <a:t>things</a:t>
            </a:r>
            <a:r>
              <a:rPr lang="nl-BE"/>
              <a:t> </a:t>
            </a:r>
            <a:r>
              <a:rPr lang="nl-BE" err="1"/>
              <a:t>that</a:t>
            </a:r>
            <a:r>
              <a:rPr lang="nl-BE"/>
              <a:t> </a:t>
            </a:r>
            <a:r>
              <a:rPr lang="nl-BE" err="1"/>
              <a:t>they</a:t>
            </a:r>
            <a:r>
              <a:rPr lang="nl-BE"/>
              <a:t> love, as does </a:t>
            </a:r>
            <a:r>
              <a:rPr lang="nl-BE" err="1"/>
              <a:t>eveybody</a:t>
            </a:r>
            <a:r>
              <a:rPr lang="nl-BE"/>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43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To</a:t>
            </a:r>
            <a:r>
              <a:rPr lang="nl-BE"/>
              <a:t> </a:t>
            </a:r>
            <a:r>
              <a:rPr lang="nl-BE" err="1"/>
              <a:t>bring</a:t>
            </a:r>
            <a:r>
              <a:rPr lang="nl-BE"/>
              <a:t> a story </a:t>
            </a:r>
            <a:r>
              <a:rPr lang="nl-BE" err="1"/>
              <a:t>across</a:t>
            </a:r>
            <a:r>
              <a:rPr lang="nl-BE"/>
              <a:t>, we </a:t>
            </a:r>
            <a:r>
              <a:rPr lang="nl-BE" err="1"/>
              <a:t>use</a:t>
            </a:r>
            <a:r>
              <a:rPr lang="nl-BE"/>
              <a:t> different kind of media: </a:t>
            </a:r>
            <a:r>
              <a:rPr lang="nl-BE" err="1"/>
              <a:t>printed</a:t>
            </a:r>
            <a:r>
              <a:rPr lang="nl-BE"/>
              <a:t> media (magazines, flyers, cards…), </a:t>
            </a:r>
            <a:r>
              <a:rPr lang="nl-BE" err="1"/>
              <a:t>social</a:t>
            </a:r>
            <a:r>
              <a:rPr lang="nl-BE"/>
              <a:t> media </a:t>
            </a:r>
            <a:r>
              <a:rPr lang="nl-BE" err="1"/>
              <a:t>such</a:t>
            </a:r>
            <a:r>
              <a:rPr lang="nl-BE"/>
              <a:t> as Facebook, Instagram, LinkedIn but </a:t>
            </a:r>
            <a:r>
              <a:rPr lang="nl-BE" err="1"/>
              <a:t>our</a:t>
            </a:r>
            <a:r>
              <a:rPr lang="nl-BE"/>
              <a:t> website </a:t>
            </a:r>
            <a:r>
              <a:rPr lang="nl-BE" err="1"/>
              <a:t>and</a:t>
            </a:r>
            <a:r>
              <a:rPr lang="nl-BE"/>
              <a:t> </a:t>
            </a:r>
            <a:r>
              <a:rPr lang="nl-BE" err="1"/>
              <a:t>newsletters</a:t>
            </a:r>
            <a:r>
              <a:rPr lang="nl-BE"/>
              <a:t> are </a:t>
            </a:r>
            <a:r>
              <a:rPr lang="nl-BE" err="1"/>
              <a:t>also</a:t>
            </a:r>
            <a:r>
              <a:rPr lang="nl-BE"/>
              <a:t> </a:t>
            </a:r>
            <a:r>
              <a:rPr lang="nl-BE" err="1"/>
              <a:t>an</a:t>
            </a:r>
            <a:r>
              <a:rPr lang="nl-BE"/>
              <a:t> important way </a:t>
            </a:r>
            <a:r>
              <a:rPr lang="nl-BE" err="1"/>
              <a:t>to</a:t>
            </a:r>
            <a:r>
              <a:rPr lang="nl-BE"/>
              <a:t> </a:t>
            </a:r>
            <a:r>
              <a:rPr lang="nl-BE" err="1"/>
              <a:t>reach</a:t>
            </a:r>
            <a:r>
              <a:rPr lang="nl-BE"/>
              <a:t> different stakeholders. </a:t>
            </a:r>
            <a:r>
              <a:rPr lang="nl-BE" err="1"/>
              <a:t>You</a:t>
            </a:r>
            <a:r>
              <a:rPr lang="nl-BE"/>
              <a:t> </a:t>
            </a:r>
            <a:r>
              <a:rPr lang="nl-BE" err="1"/>
              <a:t>always</a:t>
            </a:r>
            <a:r>
              <a:rPr lang="nl-BE"/>
              <a:t> have </a:t>
            </a:r>
            <a:r>
              <a:rPr lang="nl-BE" err="1"/>
              <a:t>to</a:t>
            </a:r>
            <a:r>
              <a:rPr lang="nl-BE"/>
              <a:t> keep in mind </a:t>
            </a:r>
            <a:r>
              <a:rPr lang="nl-BE" err="1"/>
              <a:t>that</a:t>
            </a:r>
            <a:r>
              <a:rPr lang="nl-BE"/>
              <a:t> </a:t>
            </a:r>
            <a:r>
              <a:rPr lang="nl-BE" err="1"/>
              <a:t>the</a:t>
            </a:r>
            <a:r>
              <a:rPr lang="nl-BE"/>
              <a:t> story </a:t>
            </a:r>
            <a:r>
              <a:rPr lang="nl-BE" err="1"/>
              <a:t>you</a:t>
            </a:r>
            <a:r>
              <a:rPr lang="nl-BE"/>
              <a:t> </a:t>
            </a:r>
            <a:r>
              <a:rPr lang="nl-BE" err="1"/>
              <a:t>bring</a:t>
            </a:r>
            <a:r>
              <a:rPr lang="nl-BE"/>
              <a:t> is fit or </a:t>
            </a:r>
            <a:r>
              <a:rPr lang="nl-BE" err="1"/>
              <a:t>adjusted</a:t>
            </a:r>
            <a:r>
              <a:rPr lang="nl-BE"/>
              <a:t> </a:t>
            </a:r>
            <a:r>
              <a:rPr lang="nl-BE" err="1"/>
              <a:t>depending</a:t>
            </a:r>
            <a:r>
              <a:rPr lang="nl-BE"/>
              <a:t> on </a:t>
            </a:r>
            <a:r>
              <a:rPr lang="nl-BE" err="1"/>
              <a:t>what</a:t>
            </a:r>
            <a:r>
              <a:rPr lang="nl-BE"/>
              <a:t> medium </a:t>
            </a:r>
            <a:r>
              <a:rPr lang="nl-BE" err="1"/>
              <a:t>you</a:t>
            </a:r>
            <a:r>
              <a:rPr lang="nl-BE"/>
              <a:t> </a:t>
            </a:r>
            <a:r>
              <a:rPr lang="nl-BE" err="1"/>
              <a:t>use</a:t>
            </a:r>
            <a:r>
              <a:rPr lang="nl-BE"/>
              <a:t>. I </a:t>
            </a:r>
            <a:r>
              <a:rPr lang="nl-BE" err="1"/>
              <a:t>will</a:t>
            </a:r>
            <a:r>
              <a:rPr lang="nl-BE"/>
              <a:t> </a:t>
            </a:r>
            <a:r>
              <a:rPr lang="nl-BE" err="1"/>
              <a:t>give</a:t>
            </a:r>
            <a:r>
              <a:rPr lang="nl-BE"/>
              <a:t> </a:t>
            </a:r>
            <a:r>
              <a:rPr lang="nl-BE" err="1"/>
              <a:t>some</a:t>
            </a:r>
            <a:r>
              <a:rPr lang="nl-BE"/>
              <a:t> </a:t>
            </a:r>
            <a:r>
              <a:rPr lang="nl-BE" err="1"/>
              <a:t>examples</a:t>
            </a:r>
            <a:r>
              <a:rPr lang="nl-BE"/>
              <a:t> </a:t>
            </a:r>
            <a:r>
              <a:rPr lang="nl-BE" err="1"/>
              <a:t>to</a:t>
            </a:r>
            <a:r>
              <a:rPr lang="nl-BE"/>
              <a:t> make </a:t>
            </a:r>
            <a:r>
              <a:rPr lang="nl-BE" err="1"/>
              <a:t>my</a:t>
            </a:r>
            <a:r>
              <a:rPr lang="nl-BE"/>
              <a:t> point.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364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At </a:t>
            </a:r>
            <a:r>
              <a:rPr lang="nl-BE" err="1"/>
              <a:t>the</a:t>
            </a:r>
            <a:r>
              <a:rPr lang="nl-BE"/>
              <a:t> end of 2020 we </a:t>
            </a:r>
            <a:r>
              <a:rPr lang="nl-BE" err="1"/>
              <a:t>launched</a:t>
            </a:r>
            <a:r>
              <a:rPr lang="nl-BE"/>
              <a:t> a webshop </a:t>
            </a:r>
            <a:r>
              <a:rPr lang="nl-BE" err="1"/>
              <a:t>to</a:t>
            </a:r>
            <a:r>
              <a:rPr lang="nl-BE"/>
              <a:t> </a:t>
            </a:r>
            <a:r>
              <a:rPr lang="nl-BE" err="1"/>
              <a:t>sell</a:t>
            </a:r>
            <a:r>
              <a:rPr lang="nl-BE"/>
              <a:t> </a:t>
            </a:r>
            <a:r>
              <a:rPr lang="nl-BE" err="1"/>
              <a:t>our</a:t>
            </a:r>
            <a:r>
              <a:rPr lang="nl-BE"/>
              <a:t> </a:t>
            </a:r>
            <a:r>
              <a:rPr lang="nl-BE" err="1"/>
              <a:t>products</a:t>
            </a:r>
            <a:r>
              <a:rPr lang="nl-BE"/>
              <a:t>. The logo was </a:t>
            </a:r>
            <a:r>
              <a:rPr lang="nl-BE" err="1"/>
              <a:t>designed</a:t>
            </a:r>
            <a:r>
              <a:rPr lang="nl-BE"/>
              <a:t> </a:t>
            </a:r>
            <a:r>
              <a:rPr lang="nl-BE" err="1"/>
              <a:t>keeping</a:t>
            </a:r>
            <a:r>
              <a:rPr lang="nl-BE"/>
              <a:t> in mind </a:t>
            </a:r>
            <a:r>
              <a:rPr lang="nl-BE" err="1"/>
              <a:t>that</a:t>
            </a:r>
            <a:r>
              <a:rPr lang="nl-BE"/>
              <a:t> </a:t>
            </a:r>
            <a:r>
              <a:rPr lang="nl-BE" err="1"/>
              <a:t>it</a:t>
            </a:r>
            <a:r>
              <a:rPr lang="nl-BE"/>
              <a:t> </a:t>
            </a:r>
            <a:r>
              <a:rPr lang="nl-BE" err="1"/>
              <a:t>should</a:t>
            </a:r>
            <a:r>
              <a:rPr lang="nl-BE"/>
              <a:t> match </a:t>
            </a:r>
            <a:r>
              <a:rPr lang="nl-BE" err="1"/>
              <a:t>with</a:t>
            </a:r>
            <a:r>
              <a:rPr lang="nl-BE"/>
              <a:t> </a:t>
            </a:r>
            <a:r>
              <a:rPr lang="nl-BE" err="1"/>
              <a:t>the</a:t>
            </a:r>
            <a:r>
              <a:rPr lang="nl-BE"/>
              <a:t> logo of Groep Ubuntu. Het andere Geschenk is a </a:t>
            </a:r>
            <a:r>
              <a:rPr lang="nl-BE" err="1"/>
              <a:t>selection</a:t>
            </a:r>
            <a:r>
              <a:rPr lang="nl-BE"/>
              <a:t> of </a:t>
            </a:r>
            <a:r>
              <a:rPr lang="nl-BE" err="1"/>
              <a:t>products</a:t>
            </a:r>
            <a:r>
              <a:rPr lang="nl-BE"/>
              <a:t> </a:t>
            </a:r>
            <a:r>
              <a:rPr lang="nl-BE" err="1"/>
              <a:t>that</a:t>
            </a:r>
            <a:r>
              <a:rPr lang="nl-BE"/>
              <a:t> we </a:t>
            </a:r>
            <a:r>
              <a:rPr lang="nl-BE" err="1"/>
              <a:t>sell</a:t>
            </a:r>
            <a:r>
              <a:rPr lang="nl-BE"/>
              <a:t> online but </a:t>
            </a:r>
            <a:r>
              <a:rPr lang="nl-BE" err="1"/>
              <a:t>also</a:t>
            </a:r>
            <a:r>
              <a:rPr lang="nl-BE"/>
              <a:t> in </a:t>
            </a:r>
            <a:r>
              <a:rPr lang="nl-BE" err="1"/>
              <a:t>our</a:t>
            </a:r>
            <a:r>
              <a:rPr lang="nl-BE"/>
              <a:t> shops. We want </a:t>
            </a:r>
            <a:r>
              <a:rPr lang="nl-BE" err="1"/>
              <a:t>to</a:t>
            </a:r>
            <a:r>
              <a:rPr lang="nl-BE"/>
              <a:t> make </a:t>
            </a:r>
            <a:r>
              <a:rPr lang="nl-BE" err="1"/>
              <a:t>sure</a:t>
            </a:r>
            <a:r>
              <a:rPr lang="nl-BE"/>
              <a:t> </a:t>
            </a:r>
            <a:r>
              <a:rPr lang="nl-BE" err="1"/>
              <a:t>that</a:t>
            </a:r>
            <a:r>
              <a:rPr lang="nl-BE"/>
              <a:t> </a:t>
            </a:r>
            <a:r>
              <a:rPr lang="nl-BE" err="1"/>
              <a:t>the</a:t>
            </a:r>
            <a:r>
              <a:rPr lang="nl-BE"/>
              <a:t> </a:t>
            </a:r>
            <a:r>
              <a:rPr lang="nl-BE" err="1"/>
              <a:t>products</a:t>
            </a:r>
            <a:r>
              <a:rPr lang="nl-BE"/>
              <a:t> are </a:t>
            </a:r>
            <a:r>
              <a:rPr lang="nl-BE" err="1"/>
              <a:t>seen</a:t>
            </a:r>
            <a:r>
              <a:rPr lang="nl-BE"/>
              <a:t> as ‘real’. We </a:t>
            </a:r>
            <a:r>
              <a:rPr lang="nl-BE" err="1"/>
              <a:t>don’t</a:t>
            </a:r>
            <a:r>
              <a:rPr lang="nl-BE"/>
              <a:t> want </a:t>
            </a:r>
            <a:r>
              <a:rPr lang="nl-BE" err="1"/>
              <a:t>people</a:t>
            </a:r>
            <a:r>
              <a:rPr lang="nl-BE"/>
              <a:t> </a:t>
            </a:r>
            <a:r>
              <a:rPr lang="nl-BE" err="1"/>
              <a:t>to</a:t>
            </a:r>
            <a:r>
              <a:rPr lang="nl-BE"/>
              <a:t> </a:t>
            </a:r>
            <a:r>
              <a:rPr lang="nl-BE" err="1"/>
              <a:t>buy</a:t>
            </a:r>
            <a:r>
              <a:rPr lang="nl-BE"/>
              <a:t> </a:t>
            </a:r>
            <a:r>
              <a:rPr lang="nl-BE" err="1"/>
              <a:t>them</a:t>
            </a:r>
            <a:r>
              <a:rPr lang="nl-BE"/>
              <a:t> out of </a:t>
            </a:r>
            <a:r>
              <a:rPr lang="nl-BE" err="1"/>
              <a:t>compassion</a:t>
            </a:r>
            <a:r>
              <a:rPr lang="nl-BE"/>
              <a:t>. </a:t>
            </a:r>
            <a:r>
              <a:rPr lang="nl-BE" err="1"/>
              <a:t>Our</a:t>
            </a:r>
            <a:r>
              <a:rPr lang="nl-BE"/>
              <a:t> </a:t>
            </a:r>
            <a:r>
              <a:rPr lang="nl-BE" err="1"/>
              <a:t>clients</a:t>
            </a:r>
            <a:r>
              <a:rPr lang="nl-BE"/>
              <a:t> have a job </a:t>
            </a:r>
            <a:r>
              <a:rPr lang="nl-BE" err="1"/>
              <a:t>and</a:t>
            </a:r>
            <a:r>
              <a:rPr lang="nl-BE"/>
              <a:t> </a:t>
            </a:r>
            <a:r>
              <a:rPr lang="nl-BE" err="1"/>
              <a:t>they</a:t>
            </a:r>
            <a:r>
              <a:rPr lang="nl-BE"/>
              <a:t> make </a:t>
            </a:r>
            <a:r>
              <a:rPr lang="nl-BE" err="1"/>
              <a:t>good</a:t>
            </a:r>
            <a:r>
              <a:rPr lang="nl-BE"/>
              <a:t> </a:t>
            </a:r>
            <a:r>
              <a:rPr lang="nl-BE" err="1"/>
              <a:t>products</a:t>
            </a:r>
            <a:r>
              <a:rPr lang="nl-BE"/>
              <a:t>. It is </a:t>
            </a:r>
            <a:r>
              <a:rPr lang="nl-BE" err="1"/>
              <a:t>very</a:t>
            </a:r>
            <a:r>
              <a:rPr lang="nl-BE"/>
              <a:t> important </a:t>
            </a:r>
            <a:r>
              <a:rPr lang="nl-BE" err="1"/>
              <a:t>that</a:t>
            </a:r>
            <a:r>
              <a:rPr lang="nl-BE"/>
              <a:t> </a:t>
            </a:r>
            <a:r>
              <a:rPr lang="nl-BE" err="1"/>
              <a:t>their</a:t>
            </a:r>
            <a:r>
              <a:rPr lang="nl-BE"/>
              <a:t> </a:t>
            </a:r>
            <a:r>
              <a:rPr lang="nl-BE" err="1"/>
              <a:t>stories</a:t>
            </a:r>
            <a:r>
              <a:rPr lang="nl-BE"/>
              <a:t> are </a:t>
            </a:r>
            <a:r>
              <a:rPr lang="nl-BE" err="1"/>
              <a:t>told</a:t>
            </a:r>
            <a:r>
              <a:rPr lang="nl-BE"/>
              <a:t> online. We </a:t>
            </a:r>
            <a:r>
              <a:rPr lang="nl-BE" err="1"/>
              <a:t>especially</a:t>
            </a:r>
            <a:r>
              <a:rPr lang="nl-BE"/>
              <a:t> made a </a:t>
            </a:r>
            <a:r>
              <a:rPr lang="nl-BE" err="1"/>
              <a:t>section</a:t>
            </a:r>
            <a:r>
              <a:rPr lang="nl-BE"/>
              <a:t> </a:t>
            </a:r>
            <a:r>
              <a:rPr lang="nl-BE" err="1"/>
              <a:t>were</a:t>
            </a:r>
            <a:r>
              <a:rPr lang="nl-BE"/>
              <a:t> creators </a:t>
            </a:r>
            <a:r>
              <a:rPr lang="nl-BE" err="1"/>
              <a:t>tell</a:t>
            </a:r>
            <a:r>
              <a:rPr lang="nl-BE"/>
              <a:t> </a:t>
            </a:r>
            <a:r>
              <a:rPr lang="nl-BE" err="1"/>
              <a:t>their</a:t>
            </a:r>
            <a:r>
              <a:rPr lang="nl-BE"/>
              <a:t> story. We trigger </a:t>
            </a:r>
            <a:r>
              <a:rPr lang="nl-BE" err="1"/>
              <a:t>the</a:t>
            </a:r>
            <a:r>
              <a:rPr lang="nl-BE"/>
              <a:t> </a:t>
            </a:r>
            <a:r>
              <a:rPr lang="nl-BE" err="1"/>
              <a:t>visitor</a:t>
            </a:r>
            <a:r>
              <a:rPr lang="nl-BE"/>
              <a:t> </a:t>
            </a:r>
            <a:r>
              <a:rPr lang="nl-BE" err="1"/>
              <a:t>with</a:t>
            </a:r>
            <a:r>
              <a:rPr lang="nl-BE"/>
              <a:t> </a:t>
            </a:r>
            <a:r>
              <a:rPr lang="nl-BE" err="1"/>
              <a:t>the</a:t>
            </a:r>
            <a:r>
              <a:rPr lang="nl-BE"/>
              <a:t> </a:t>
            </a:r>
            <a:r>
              <a:rPr lang="nl-BE" err="1"/>
              <a:t>introduction</a:t>
            </a:r>
            <a:r>
              <a:rPr lang="nl-BE"/>
              <a:t> of </a:t>
            </a:r>
            <a:r>
              <a:rPr lang="nl-BE" err="1"/>
              <a:t>the</a:t>
            </a:r>
            <a:r>
              <a:rPr lang="nl-BE"/>
              <a:t> </a:t>
            </a:r>
            <a:r>
              <a:rPr lang="nl-BE" err="1"/>
              <a:t>creator</a:t>
            </a:r>
            <a:r>
              <a:rPr lang="nl-BE"/>
              <a:t>, </a:t>
            </a:r>
            <a:r>
              <a:rPr lang="nl-BE" err="1"/>
              <a:t>so</a:t>
            </a:r>
            <a:r>
              <a:rPr lang="nl-BE"/>
              <a:t> </a:t>
            </a:r>
            <a:r>
              <a:rPr lang="nl-BE" err="1"/>
              <a:t>that</a:t>
            </a:r>
            <a:r>
              <a:rPr lang="nl-BE"/>
              <a:t> </a:t>
            </a:r>
            <a:r>
              <a:rPr lang="nl-BE" err="1"/>
              <a:t>they</a:t>
            </a:r>
            <a:r>
              <a:rPr lang="nl-BE"/>
              <a:t> want </a:t>
            </a:r>
            <a:r>
              <a:rPr lang="nl-BE" err="1"/>
              <a:t>to</a:t>
            </a:r>
            <a:r>
              <a:rPr lang="nl-BE"/>
              <a:t> </a:t>
            </a:r>
            <a:r>
              <a:rPr lang="nl-BE" err="1"/>
              <a:t>know</a:t>
            </a:r>
            <a:r>
              <a:rPr lang="nl-BE"/>
              <a:t> </a:t>
            </a:r>
            <a:r>
              <a:rPr lang="nl-BE" err="1"/>
              <a:t>the</a:t>
            </a:r>
            <a:r>
              <a:rPr lang="nl-BE"/>
              <a:t> </a:t>
            </a:r>
            <a:r>
              <a:rPr lang="nl-BE" err="1"/>
              <a:t>whole</a:t>
            </a:r>
            <a:r>
              <a:rPr lang="nl-BE"/>
              <a:t> story.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54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Visitors</a:t>
            </a:r>
            <a:r>
              <a:rPr lang="nl-BE"/>
              <a:t>/ </a:t>
            </a:r>
            <a:r>
              <a:rPr lang="nl-BE" err="1"/>
              <a:t>customers</a:t>
            </a:r>
            <a:r>
              <a:rPr lang="nl-BE"/>
              <a:t> get </a:t>
            </a:r>
            <a:r>
              <a:rPr lang="nl-BE" err="1"/>
              <a:t>to</a:t>
            </a:r>
            <a:r>
              <a:rPr lang="nl-BE"/>
              <a:t> </a:t>
            </a:r>
            <a:r>
              <a:rPr lang="nl-BE" err="1"/>
              <a:t>know</a:t>
            </a:r>
            <a:r>
              <a:rPr lang="nl-BE"/>
              <a:t> </a:t>
            </a:r>
            <a:r>
              <a:rPr lang="nl-BE" err="1"/>
              <a:t>the</a:t>
            </a:r>
            <a:r>
              <a:rPr lang="nl-BE"/>
              <a:t> </a:t>
            </a:r>
            <a:r>
              <a:rPr lang="nl-BE" err="1"/>
              <a:t>people</a:t>
            </a:r>
            <a:r>
              <a:rPr lang="nl-BE"/>
              <a:t> </a:t>
            </a:r>
            <a:r>
              <a:rPr lang="nl-BE" err="1"/>
              <a:t>behind</a:t>
            </a:r>
            <a:r>
              <a:rPr lang="nl-BE"/>
              <a:t> </a:t>
            </a:r>
            <a:r>
              <a:rPr lang="nl-BE" err="1"/>
              <a:t>the</a:t>
            </a:r>
            <a:r>
              <a:rPr lang="nl-BE"/>
              <a:t> product.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940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Storytelling is </a:t>
            </a:r>
            <a:r>
              <a:rPr lang="nl-BE" err="1"/>
              <a:t>also</a:t>
            </a:r>
            <a:r>
              <a:rPr lang="nl-BE"/>
              <a:t> </a:t>
            </a:r>
            <a:r>
              <a:rPr lang="nl-BE" err="1"/>
              <a:t>used</a:t>
            </a:r>
            <a:r>
              <a:rPr lang="nl-BE"/>
              <a:t> in </a:t>
            </a:r>
            <a:r>
              <a:rPr lang="nl-BE" err="1"/>
              <a:t>our</a:t>
            </a:r>
            <a:r>
              <a:rPr lang="nl-BE"/>
              <a:t> </a:t>
            </a:r>
            <a:r>
              <a:rPr lang="nl-BE" err="1"/>
              <a:t>own</a:t>
            </a:r>
            <a:r>
              <a:rPr lang="nl-BE"/>
              <a:t> magazines </a:t>
            </a:r>
            <a:r>
              <a:rPr lang="nl-BE" err="1"/>
              <a:t>such</a:t>
            </a:r>
            <a:r>
              <a:rPr lang="nl-BE"/>
              <a:t> as </a:t>
            </a:r>
            <a:r>
              <a:rPr lang="nl-BE" err="1"/>
              <a:t>Aktua</a:t>
            </a:r>
            <a:r>
              <a:rPr lang="nl-BE"/>
              <a:t> (= magazine </a:t>
            </a:r>
            <a:r>
              <a:rPr lang="nl-BE" err="1"/>
              <a:t>that</a:t>
            </a:r>
            <a:r>
              <a:rPr lang="nl-BE"/>
              <a:t> is made </a:t>
            </a:r>
            <a:r>
              <a:rPr lang="nl-BE" err="1"/>
              <a:t>by</a:t>
            </a:r>
            <a:r>
              <a:rPr lang="nl-BE"/>
              <a:t> </a:t>
            </a:r>
            <a:r>
              <a:rPr lang="nl-BE" err="1"/>
              <a:t>and</a:t>
            </a:r>
            <a:r>
              <a:rPr lang="nl-BE"/>
              <a:t> </a:t>
            </a:r>
            <a:r>
              <a:rPr lang="nl-BE" err="1"/>
              <a:t>for</a:t>
            </a:r>
            <a:r>
              <a:rPr lang="nl-BE"/>
              <a:t> </a:t>
            </a:r>
            <a:r>
              <a:rPr lang="nl-BE" err="1"/>
              <a:t>clients</a:t>
            </a:r>
            <a:r>
              <a:rPr lang="nl-BE"/>
              <a:t>). The story is </a:t>
            </a:r>
            <a:r>
              <a:rPr lang="nl-BE" err="1"/>
              <a:t>alsways</a:t>
            </a:r>
            <a:r>
              <a:rPr lang="nl-BE"/>
              <a:t> </a:t>
            </a:r>
            <a:r>
              <a:rPr lang="nl-BE" err="1"/>
              <a:t>flanked</a:t>
            </a:r>
            <a:r>
              <a:rPr lang="nl-BE"/>
              <a:t> </a:t>
            </a:r>
            <a:r>
              <a:rPr lang="nl-BE" err="1"/>
              <a:t>by</a:t>
            </a:r>
            <a:r>
              <a:rPr lang="nl-BE"/>
              <a:t> </a:t>
            </a:r>
            <a:r>
              <a:rPr lang="nl-BE" err="1"/>
              <a:t>good</a:t>
            </a:r>
            <a:r>
              <a:rPr lang="nl-BE"/>
              <a:t> pictures (</a:t>
            </a:r>
            <a:r>
              <a:rPr lang="nl-BE" err="1"/>
              <a:t>also</a:t>
            </a:r>
            <a:r>
              <a:rPr lang="nl-BE"/>
              <a:t> details).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60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 make </a:t>
            </a:r>
            <a:r>
              <a:rPr lang="nl-BE" err="1"/>
              <a:t>sure</a:t>
            </a:r>
            <a:r>
              <a:rPr lang="nl-BE"/>
              <a:t> </a:t>
            </a:r>
            <a:r>
              <a:rPr lang="nl-BE" err="1"/>
              <a:t>the</a:t>
            </a:r>
            <a:r>
              <a:rPr lang="nl-BE"/>
              <a:t> </a:t>
            </a:r>
            <a:r>
              <a:rPr lang="nl-BE" err="1"/>
              <a:t>same</a:t>
            </a:r>
            <a:r>
              <a:rPr lang="nl-BE"/>
              <a:t> </a:t>
            </a:r>
            <a:r>
              <a:rPr lang="nl-BE" err="1"/>
              <a:t>style</a:t>
            </a:r>
            <a:r>
              <a:rPr lang="nl-BE"/>
              <a:t> returns in </a:t>
            </a:r>
            <a:r>
              <a:rPr lang="nl-BE" err="1"/>
              <a:t>everuthing</a:t>
            </a:r>
            <a:r>
              <a:rPr lang="nl-BE"/>
              <a:t> we do </a:t>
            </a:r>
            <a:r>
              <a:rPr lang="nl-BE" err="1"/>
              <a:t>and</a:t>
            </a:r>
            <a:r>
              <a:rPr lang="nl-BE"/>
              <a:t> </a:t>
            </a:r>
            <a:r>
              <a:rPr lang="nl-BE" err="1"/>
              <a:t>publish</a:t>
            </a:r>
            <a:r>
              <a:rPr lang="nl-BE"/>
              <a:t>. </a:t>
            </a:r>
            <a:r>
              <a:rPr lang="nl-BE" err="1"/>
              <a:t>This</a:t>
            </a:r>
            <a:r>
              <a:rPr lang="nl-BE"/>
              <a:t> is </a:t>
            </a:r>
            <a:r>
              <a:rPr lang="nl-BE" err="1"/>
              <a:t>an</a:t>
            </a:r>
            <a:r>
              <a:rPr lang="nl-BE"/>
              <a:t> </a:t>
            </a:r>
            <a:r>
              <a:rPr lang="nl-BE" err="1"/>
              <a:t>example</a:t>
            </a:r>
            <a:r>
              <a:rPr lang="nl-BE"/>
              <a:t> of </a:t>
            </a:r>
            <a:r>
              <a:rPr lang="nl-BE" err="1"/>
              <a:t>the</a:t>
            </a:r>
            <a:r>
              <a:rPr lang="nl-BE"/>
              <a:t> </a:t>
            </a:r>
            <a:r>
              <a:rPr lang="nl-BE" err="1"/>
              <a:t>postal</a:t>
            </a:r>
            <a:r>
              <a:rPr lang="nl-BE"/>
              <a:t> cards we put </a:t>
            </a:r>
            <a:r>
              <a:rPr lang="nl-BE" err="1"/>
              <a:t>with</a:t>
            </a:r>
            <a:r>
              <a:rPr lang="nl-BE"/>
              <a:t> </a:t>
            </a:r>
            <a:r>
              <a:rPr lang="nl-BE" err="1"/>
              <a:t>the</a:t>
            </a:r>
            <a:r>
              <a:rPr lang="nl-BE"/>
              <a:t> online orders. The </a:t>
            </a:r>
            <a:r>
              <a:rPr lang="nl-BE" err="1"/>
              <a:t>packing</a:t>
            </a:r>
            <a:r>
              <a:rPr lang="nl-BE"/>
              <a:t> is </a:t>
            </a:r>
            <a:r>
              <a:rPr lang="nl-BE" err="1"/>
              <a:t>also</a:t>
            </a:r>
            <a:r>
              <a:rPr lang="nl-BE"/>
              <a:t> in </a:t>
            </a:r>
            <a:r>
              <a:rPr lang="nl-BE" err="1"/>
              <a:t>the</a:t>
            </a:r>
            <a:r>
              <a:rPr lang="nl-BE"/>
              <a:t> </a:t>
            </a:r>
            <a:r>
              <a:rPr lang="nl-BE" err="1"/>
              <a:t>same</a:t>
            </a:r>
            <a:r>
              <a:rPr lang="nl-BE"/>
              <a:t> </a:t>
            </a:r>
            <a:r>
              <a:rPr lang="nl-BE" err="1"/>
              <a:t>style</a:t>
            </a:r>
            <a:r>
              <a:rPr lang="nl-BE"/>
              <a:t> as </a:t>
            </a:r>
            <a:r>
              <a:rPr lang="nl-BE" err="1"/>
              <a:t>the</a:t>
            </a:r>
            <a:r>
              <a:rPr lang="nl-BE"/>
              <a:t> rest of </a:t>
            </a:r>
            <a:r>
              <a:rPr lang="nl-BE" err="1"/>
              <a:t>the</a:t>
            </a:r>
            <a:r>
              <a:rPr lang="nl-BE"/>
              <a:t> site.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185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Social</a:t>
            </a:r>
            <a:r>
              <a:rPr lang="nl-BE" dirty="0"/>
              <a:t> Media is </a:t>
            </a:r>
            <a:r>
              <a:rPr lang="nl-BE" dirty="0" err="1"/>
              <a:t>an</a:t>
            </a:r>
            <a:r>
              <a:rPr lang="nl-BE" dirty="0"/>
              <a:t> important part of </a:t>
            </a:r>
            <a:r>
              <a:rPr lang="nl-BE" dirty="0" err="1"/>
              <a:t>all</a:t>
            </a:r>
            <a:r>
              <a:rPr lang="nl-BE" dirty="0"/>
              <a:t> </a:t>
            </a:r>
            <a:r>
              <a:rPr lang="nl-BE" dirty="0" err="1"/>
              <a:t>communication</a:t>
            </a:r>
            <a:r>
              <a:rPr lang="nl-BE" dirty="0"/>
              <a:t>. Through </a:t>
            </a:r>
            <a:r>
              <a:rPr lang="nl-BE" dirty="0" err="1"/>
              <a:t>social</a:t>
            </a:r>
            <a:r>
              <a:rPr lang="nl-BE" dirty="0"/>
              <a:t> media </a:t>
            </a:r>
            <a:r>
              <a:rPr lang="nl-BE" dirty="0" err="1"/>
              <a:t>you</a:t>
            </a:r>
            <a:r>
              <a:rPr lang="nl-BE" dirty="0"/>
              <a:t> </a:t>
            </a:r>
            <a:r>
              <a:rPr lang="nl-BE" dirty="0" err="1"/>
              <a:t>can</a:t>
            </a:r>
            <a:r>
              <a:rPr lang="nl-BE" dirty="0"/>
              <a:t> </a:t>
            </a:r>
            <a:r>
              <a:rPr lang="nl-BE" dirty="0" err="1"/>
              <a:t>reach</a:t>
            </a:r>
            <a:r>
              <a:rPr lang="nl-BE" dirty="0"/>
              <a:t> a </a:t>
            </a:r>
            <a:r>
              <a:rPr lang="nl-BE" dirty="0" err="1"/>
              <a:t>bunch</a:t>
            </a:r>
            <a:r>
              <a:rPr lang="nl-BE" dirty="0"/>
              <a:t> of </a:t>
            </a:r>
            <a:r>
              <a:rPr lang="nl-BE" dirty="0" err="1"/>
              <a:t>people</a:t>
            </a:r>
            <a:r>
              <a:rPr lang="nl-BE" dirty="0"/>
              <a:t> </a:t>
            </a:r>
            <a:r>
              <a:rPr lang="nl-BE" dirty="0" err="1"/>
              <a:t>that</a:t>
            </a:r>
            <a:r>
              <a:rPr lang="nl-BE" dirty="0"/>
              <a:t> </a:t>
            </a:r>
            <a:r>
              <a:rPr lang="nl-BE" dirty="0" err="1"/>
              <a:t>you</a:t>
            </a:r>
            <a:r>
              <a:rPr lang="nl-BE" dirty="0"/>
              <a:t> </a:t>
            </a:r>
            <a:r>
              <a:rPr lang="nl-BE" dirty="0" err="1"/>
              <a:t>can’t</a:t>
            </a:r>
            <a:r>
              <a:rPr lang="nl-BE" dirty="0"/>
              <a:t> </a:t>
            </a:r>
            <a:r>
              <a:rPr lang="nl-BE" dirty="0" err="1"/>
              <a:t>reach</a:t>
            </a:r>
            <a:r>
              <a:rPr lang="nl-BE" dirty="0"/>
              <a:t> </a:t>
            </a:r>
            <a:r>
              <a:rPr lang="nl-BE" dirty="0" err="1"/>
              <a:t>by</a:t>
            </a:r>
            <a:r>
              <a:rPr lang="nl-BE" dirty="0"/>
              <a:t> </a:t>
            </a:r>
            <a:r>
              <a:rPr lang="nl-BE" dirty="0" err="1"/>
              <a:t>just</a:t>
            </a:r>
            <a:r>
              <a:rPr lang="nl-BE" dirty="0"/>
              <a:t> </a:t>
            </a:r>
            <a:r>
              <a:rPr lang="nl-BE" dirty="0" err="1"/>
              <a:t>using</a:t>
            </a:r>
            <a:r>
              <a:rPr lang="nl-BE" dirty="0"/>
              <a:t> </a:t>
            </a:r>
            <a:r>
              <a:rPr lang="nl-BE" dirty="0" err="1"/>
              <a:t>printed</a:t>
            </a:r>
            <a:r>
              <a:rPr lang="nl-BE" dirty="0"/>
              <a:t> media </a:t>
            </a:r>
            <a:r>
              <a:rPr lang="nl-BE" dirty="0" err="1"/>
              <a:t>and</a:t>
            </a:r>
            <a:r>
              <a:rPr lang="nl-BE" dirty="0"/>
              <a:t> </a:t>
            </a:r>
            <a:r>
              <a:rPr lang="nl-BE" dirty="0" err="1"/>
              <a:t>your</a:t>
            </a:r>
            <a:r>
              <a:rPr lang="nl-BE" dirty="0"/>
              <a:t> website. It is important </a:t>
            </a:r>
            <a:r>
              <a:rPr lang="nl-BE" dirty="0" err="1"/>
              <a:t>you</a:t>
            </a:r>
            <a:r>
              <a:rPr lang="nl-BE" dirty="0"/>
              <a:t> feed </a:t>
            </a:r>
            <a:r>
              <a:rPr lang="nl-BE" dirty="0" err="1"/>
              <a:t>it</a:t>
            </a:r>
            <a:r>
              <a:rPr lang="nl-BE" dirty="0"/>
              <a:t> well </a:t>
            </a:r>
            <a:r>
              <a:rPr lang="nl-BE" dirty="0" err="1"/>
              <a:t>and</a:t>
            </a:r>
            <a:r>
              <a:rPr lang="nl-BE" dirty="0"/>
              <a:t> </a:t>
            </a:r>
            <a:r>
              <a:rPr lang="nl-BE" dirty="0" err="1"/>
              <a:t>this</a:t>
            </a:r>
            <a:r>
              <a:rPr lang="nl-BE" dirty="0"/>
              <a:t> </a:t>
            </a:r>
            <a:r>
              <a:rPr lang="nl-BE" dirty="0" err="1"/>
              <a:t>goes</a:t>
            </a:r>
            <a:r>
              <a:rPr lang="nl-BE" dirty="0"/>
              <a:t> </a:t>
            </a:r>
            <a:r>
              <a:rPr lang="nl-BE" dirty="0" err="1"/>
              <a:t>for</a:t>
            </a:r>
            <a:r>
              <a:rPr lang="nl-BE" dirty="0"/>
              <a:t> </a:t>
            </a:r>
            <a:r>
              <a:rPr lang="nl-BE" dirty="0" err="1"/>
              <a:t>and</a:t>
            </a:r>
            <a:r>
              <a:rPr lang="nl-BE" dirty="0"/>
              <a:t> Facebook </a:t>
            </a:r>
            <a:r>
              <a:rPr lang="nl-BE" dirty="0" err="1"/>
              <a:t>and</a:t>
            </a:r>
            <a:r>
              <a:rPr lang="nl-BE" dirty="0"/>
              <a:t> Instagram. Facebook is </a:t>
            </a:r>
            <a:r>
              <a:rPr lang="nl-BE" dirty="0" err="1"/>
              <a:t>not</a:t>
            </a:r>
            <a:r>
              <a:rPr lang="nl-BE" dirty="0"/>
              <a:t> </a:t>
            </a:r>
            <a:r>
              <a:rPr lang="nl-BE" dirty="0" err="1"/>
              <a:t>the</a:t>
            </a:r>
            <a:r>
              <a:rPr lang="nl-BE" dirty="0"/>
              <a:t> </a:t>
            </a:r>
            <a:r>
              <a:rPr lang="nl-BE" dirty="0" err="1"/>
              <a:t>same</a:t>
            </a:r>
            <a:r>
              <a:rPr lang="nl-BE" dirty="0"/>
              <a:t> as IG. </a:t>
            </a:r>
          </a:p>
        </p:txBody>
      </p:sp>
      <p:sp>
        <p:nvSpPr>
          <p:cNvPr id="4" name="Tijdelijke aanduiding voor dianummer 3"/>
          <p:cNvSpPr>
            <a:spLocks noGrp="1"/>
          </p:cNvSpPr>
          <p:nvPr>
            <p:ph type="sldNum" sz="quarter" idx="5"/>
          </p:nvPr>
        </p:nvSpPr>
        <p:spPr/>
        <p:txBody>
          <a:bodyPr/>
          <a:lstStyle/>
          <a:p>
            <a:fld id="{F370E7CB-7198-4358-8ED0-44F947B5C645}" type="slidenum">
              <a:rPr lang="nl-BE" smtClean="0"/>
              <a:t>59</a:t>
            </a:fld>
            <a:endParaRPr lang="nl-BE"/>
          </a:p>
        </p:txBody>
      </p:sp>
    </p:spTree>
    <p:extLst>
      <p:ext uri="{BB962C8B-B14F-4D97-AF65-F5344CB8AC3E}">
        <p14:creationId xmlns:p14="http://schemas.microsoft.com/office/powerpoint/2010/main" val="3144250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IG is a </a:t>
            </a:r>
            <a:r>
              <a:rPr lang="nl-BE" dirty="0" err="1"/>
              <a:t>newer</a:t>
            </a:r>
            <a:r>
              <a:rPr lang="nl-BE" dirty="0"/>
              <a:t> platform </a:t>
            </a:r>
            <a:r>
              <a:rPr lang="nl-BE" dirty="0" err="1"/>
              <a:t>were</a:t>
            </a:r>
            <a:r>
              <a:rPr lang="nl-BE" dirty="0"/>
              <a:t> images </a:t>
            </a:r>
            <a:r>
              <a:rPr lang="nl-BE" dirty="0" err="1"/>
              <a:t>and</a:t>
            </a:r>
            <a:r>
              <a:rPr lang="nl-BE" dirty="0"/>
              <a:t> pictures are even more important. Here we </a:t>
            </a:r>
            <a:r>
              <a:rPr lang="nl-BE" dirty="0" err="1"/>
              <a:t>use</a:t>
            </a:r>
            <a:r>
              <a:rPr lang="nl-BE" dirty="0"/>
              <a:t> </a:t>
            </a:r>
            <a:r>
              <a:rPr lang="nl-BE" dirty="0" err="1"/>
              <a:t>the</a:t>
            </a:r>
            <a:r>
              <a:rPr lang="nl-BE" dirty="0"/>
              <a:t> </a:t>
            </a:r>
            <a:r>
              <a:rPr lang="nl-BE" dirty="0" err="1"/>
              <a:t>highlights</a:t>
            </a:r>
            <a:r>
              <a:rPr lang="nl-BE" dirty="0"/>
              <a:t> of </a:t>
            </a:r>
            <a:r>
              <a:rPr lang="nl-BE" dirty="0" err="1"/>
              <a:t>our</a:t>
            </a:r>
            <a:r>
              <a:rPr lang="nl-BE" dirty="0"/>
              <a:t> story </a:t>
            </a:r>
            <a:r>
              <a:rPr lang="nl-BE" dirty="0" err="1"/>
              <a:t>to</a:t>
            </a:r>
            <a:r>
              <a:rPr lang="nl-BE" dirty="0"/>
              <a:t> trigger </a:t>
            </a:r>
            <a:r>
              <a:rPr lang="nl-BE" dirty="0" err="1"/>
              <a:t>people</a:t>
            </a:r>
            <a:r>
              <a:rPr lang="nl-BE" dirty="0"/>
              <a:t>. </a:t>
            </a:r>
            <a:r>
              <a:rPr lang="nl-BE" dirty="0" err="1"/>
              <a:t>Our</a:t>
            </a:r>
            <a:r>
              <a:rPr lang="nl-BE" dirty="0"/>
              <a:t> ultimate goal is </a:t>
            </a:r>
            <a:r>
              <a:rPr lang="nl-BE" dirty="0" err="1"/>
              <a:t>that</a:t>
            </a:r>
            <a:r>
              <a:rPr lang="nl-BE" dirty="0"/>
              <a:t> </a:t>
            </a:r>
            <a:r>
              <a:rPr lang="nl-BE" dirty="0" err="1"/>
              <a:t>they</a:t>
            </a:r>
            <a:r>
              <a:rPr lang="nl-BE" dirty="0"/>
              <a:t> look </a:t>
            </a:r>
            <a:r>
              <a:rPr lang="nl-BE" dirty="0" err="1"/>
              <a:t>further</a:t>
            </a:r>
            <a:r>
              <a:rPr lang="nl-BE" dirty="0"/>
              <a:t> </a:t>
            </a:r>
            <a:r>
              <a:rPr lang="nl-BE" dirty="0" err="1"/>
              <a:t>than</a:t>
            </a:r>
            <a:r>
              <a:rPr lang="nl-BE" dirty="0"/>
              <a:t> </a:t>
            </a:r>
            <a:r>
              <a:rPr lang="nl-BE" dirty="0" err="1"/>
              <a:t>that</a:t>
            </a:r>
            <a:r>
              <a:rPr lang="nl-BE" dirty="0"/>
              <a:t> </a:t>
            </a:r>
            <a:r>
              <a:rPr lang="nl-BE" dirty="0" err="1"/>
              <a:t>message</a:t>
            </a:r>
            <a:r>
              <a:rPr lang="nl-BE" dirty="0"/>
              <a:t>, </a:t>
            </a:r>
            <a:r>
              <a:rPr lang="nl-BE" dirty="0" err="1"/>
              <a:t>that</a:t>
            </a:r>
            <a:r>
              <a:rPr lang="nl-BE" dirty="0"/>
              <a:t> </a:t>
            </a:r>
            <a:r>
              <a:rPr lang="nl-BE" dirty="0" err="1"/>
              <a:t>they</a:t>
            </a:r>
            <a:r>
              <a:rPr lang="nl-BE" dirty="0"/>
              <a:t> have a look at </a:t>
            </a:r>
            <a:r>
              <a:rPr lang="nl-BE" dirty="0" err="1"/>
              <a:t>the</a:t>
            </a:r>
            <a:r>
              <a:rPr lang="nl-BE" dirty="0"/>
              <a:t> website, </a:t>
            </a:r>
            <a:r>
              <a:rPr lang="nl-BE" dirty="0" err="1"/>
              <a:t>subscribe</a:t>
            </a:r>
            <a:r>
              <a:rPr lang="nl-BE" dirty="0"/>
              <a:t> </a:t>
            </a:r>
            <a:r>
              <a:rPr lang="nl-BE" dirty="0" err="1"/>
              <a:t>to</a:t>
            </a:r>
            <a:r>
              <a:rPr lang="nl-BE" dirty="0"/>
              <a:t> </a:t>
            </a:r>
            <a:r>
              <a:rPr lang="nl-BE" dirty="0" err="1"/>
              <a:t>our</a:t>
            </a:r>
            <a:r>
              <a:rPr lang="nl-BE" dirty="0"/>
              <a:t> </a:t>
            </a:r>
            <a:r>
              <a:rPr lang="nl-BE" dirty="0" err="1"/>
              <a:t>newsletter</a:t>
            </a:r>
            <a:r>
              <a:rPr lang="nl-BE" dirty="0"/>
              <a:t>… </a:t>
            </a:r>
          </a:p>
          <a:p>
            <a:endParaRPr lang="nl-BE" dirty="0"/>
          </a:p>
        </p:txBody>
      </p:sp>
      <p:sp>
        <p:nvSpPr>
          <p:cNvPr id="4" name="Tijdelijke aanduiding voor dianummer 3"/>
          <p:cNvSpPr>
            <a:spLocks noGrp="1"/>
          </p:cNvSpPr>
          <p:nvPr>
            <p:ph type="sldNum" sz="quarter" idx="5"/>
          </p:nvPr>
        </p:nvSpPr>
        <p:spPr/>
        <p:txBody>
          <a:bodyPr/>
          <a:lstStyle/>
          <a:p>
            <a:fld id="{F370E7CB-7198-4358-8ED0-44F947B5C645}" type="slidenum">
              <a:rPr lang="nl-BE" smtClean="0"/>
              <a:t>60</a:t>
            </a:fld>
            <a:endParaRPr lang="nl-BE"/>
          </a:p>
        </p:txBody>
      </p:sp>
    </p:spTree>
    <p:extLst>
      <p:ext uri="{BB962C8B-B14F-4D97-AF65-F5344CB8AC3E}">
        <p14:creationId xmlns:p14="http://schemas.microsoft.com/office/powerpoint/2010/main" val="863027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325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Keep </a:t>
            </a:r>
            <a:r>
              <a:rPr lang="nl-BE" dirty="0" err="1"/>
              <a:t>your</a:t>
            </a:r>
            <a:r>
              <a:rPr lang="nl-BE" dirty="0"/>
              <a:t> </a:t>
            </a:r>
            <a:r>
              <a:rPr lang="nl-BE" dirty="0" err="1"/>
              <a:t>audience</a:t>
            </a:r>
            <a:r>
              <a:rPr lang="nl-BE" dirty="0"/>
              <a:t> in mind, </a:t>
            </a:r>
            <a:r>
              <a:rPr lang="nl-BE" dirty="0" err="1"/>
              <a:t>you</a:t>
            </a:r>
            <a:r>
              <a:rPr lang="nl-BE" dirty="0"/>
              <a:t> </a:t>
            </a:r>
            <a:r>
              <a:rPr lang="nl-BE" dirty="0" err="1"/>
              <a:t>wouldn’t</a:t>
            </a:r>
            <a:r>
              <a:rPr lang="nl-BE" dirty="0"/>
              <a:t> </a:t>
            </a:r>
            <a:r>
              <a:rPr lang="nl-BE" dirty="0" err="1"/>
              <a:t>tell</a:t>
            </a:r>
            <a:r>
              <a:rPr lang="nl-BE" dirty="0"/>
              <a:t> </a:t>
            </a:r>
            <a:r>
              <a:rPr lang="nl-BE" dirty="0" err="1"/>
              <a:t>something</a:t>
            </a:r>
            <a:r>
              <a:rPr lang="nl-BE" dirty="0"/>
              <a:t> </a:t>
            </a:r>
            <a:r>
              <a:rPr lang="nl-BE" dirty="0" err="1"/>
              <a:t>about</a:t>
            </a:r>
            <a:r>
              <a:rPr lang="nl-BE" dirty="0"/>
              <a:t> </a:t>
            </a:r>
            <a:r>
              <a:rPr lang="nl-BE" dirty="0" err="1"/>
              <a:t>your</a:t>
            </a:r>
            <a:r>
              <a:rPr lang="nl-BE" dirty="0"/>
              <a:t> job </a:t>
            </a:r>
            <a:r>
              <a:rPr lang="nl-BE" dirty="0" err="1"/>
              <a:t>to</a:t>
            </a:r>
            <a:r>
              <a:rPr lang="nl-BE" dirty="0"/>
              <a:t> </a:t>
            </a:r>
            <a:r>
              <a:rPr lang="nl-BE" dirty="0" err="1"/>
              <a:t>your</a:t>
            </a:r>
            <a:r>
              <a:rPr lang="nl-BE" dirty="0"/>
              <a:t> </a:t>
            </a:r>
            <a:r>
              <a:rPr lang="nl-BE" dirty="0" err="1"/>
              <a:t>mother</a:t>
            </a:r>
            <a:r>
              <a:rPr lang="nl-BE" dirty="0"/>
              <a:t> as </a:t>
            </a:r>
            <a:r>
              <a:rPr lang="nl-BE" dirty="0" err="1"/>
              <a:t>you</a:t>
            </a:r>
            <a:r>
              <a:rPr lang="nl-BE" dirty="0"/>
              <a:t> say </a:t>
            </a:r>
            <a:r>
              <a:rPr lang="nl-BE" dirty="0" err="1"/>
              <a:t>it</a:t>
            </a:r>
            <a:r>
              <a:rPr lang="nl-BE" dirty="0"/>
              <a:t> </a:t>
            </a:r>
            <a:r>
              <a:rPr lang="nl-BE" dirty="0" err="1"/>
              <a:t>to</a:t>
            </a:r>
            <a:r>
              <a:rPr lang="nl-BE" dirty="0"/>
              <a:t> a </a:t>
            </a:r>
            <a:r>
              <a:rPr lang="nl-BE" dirty="0" err="1"/>
              <a:t>colleague</a:t>
            </a:r>
            <a:r>
              <a:rPr lang="nl-BE" baseline="0" dirty="0"/>
              <a:t> at </a:t>
            </a:r>
            <a:r>
              <a:rPr lang="nl-BE" baseline="0" dirty="0" err="1"/>
              <a:t>work</a:t>
            </a:r>
            <a:r>
              <a:rPr lang="nl-BE" baseline="0" dirty="0"/>
              <a:t>. </a:t>
            </a:r>
            <a:r>
              <a:rPr lang="nl-BE" baseline="0" dirty="0" err="1"/>
              <a:t>Your</a:t>
            </a:r>
            <a:r>
              <a:rPr lang="nl-BE" baseline="0" dirty="0"/>
              <a:t> </a:t>
            </a:r>
            <a:r>
              <a:rPr lang="nl-BE" baseline="0" dirty="0" err="1"/>
              <a:t>tone</a:t>
            </a:r>
            <a:r>
              <a:rPr lang="nl-BE" baseline="0" dirty="0"/>
              <a:t> of </a:t>
            </a:r>
            <a:r>
              <a:rPr lang="nl-BE" baseline="0" dirty="0" err="1"/>
              <a:t>voice</a:t>
            </a:r>
            <a:r>
              <a:rPr lang="nl-BE" baseline="0" dirty="0"/>
              <a:t> is different </a:t>
            </a:r>
            <a:r>
              <a:rPr lang="nl-BE" baseline="0" dirty="0" err="1"/>
              <a:t>if</a:t>
            </a:r>
            <a:r>
              <a:rPr lang="nl-BE" baseline="0" dirty="0"/>
              <a:t> </a:t>
            </a:r>
            <a:r>
              <a:rPr lang="nl-BE" baseline="0" dirty="0" err="1"/>
              <a:t>you</a:t>
            </a:r>
            <a:r>
              <a:rPr lang="nl-BE" baseline="0" dirty="0"/>
              <a:t> </a:t>
            </a:r>
            <a:r>
              <a:rPr lang="nl-BE" baseline="0" dirty="0" err="1"/>
              <a:t>write</a:t>
            </a:r>
            <a:r>
              <a:rPr lang="nl-BE" baseline="0" dirty="0"/>
              <a:t> </a:t>
            </a:r>
            <a:r>
              <a:rPr lang="nl-BE" baseline="0" dirty="0" err="1"/>
              <a:t>for</a:t>
            </a:r>
            <a:r>
              <a:rPr lang="nl-BE" baseline="0" dirty="0"/>
              <a:t> a </a:t>
            </a:r>
            <a:r>
              <a:rPr lang="nl-BE" baseline="0" dirty="0" err="1"/>
              <a:t>potential</a:t>
            </a:r>
            <a:r>
              <a:rPr lang="nl-BE" baseline="0" dirty="0"/>
              <a:t> </a:t>
            </a:r>
            <a:r>
              <a:rPr lang="nl-BE" baseline="0" dirty="0" err="1"/>
              <a:t>client</a:t>
            </a:r>
            <a:r>
              <a:rPr lang="nl-BE" baseline="0" dirty="0"/>
              <a:t>, </a:t>
            </a:r>
            <a:r>
              <a:rPr lang="nl-BE" baseline="0" dirty="0" err="1"/>
              <a:t>for</a:t>
            </a:r>
            <a:r>
              <a:rPr lang="nl-BE" baseline="0" dirty="0"/>
              <a:t> his or her </a:t>
            </a:r>
            <a:r>
              <a:rPr lang="nl-BE" baseline="0" dirty="0" err="1"/>
              <a:t>parents</a:t>
            </a:r>
            <a:r>
              <a:rPr lang="nl-BE" baseline="0" dirty="0"/>
              <a:t> or </a:t>
            </a:r>
            <a:r>
              <a:rPr lang="nl-BE" baseline="0" dirty="0" err="1"/>
              <a:t>for</a:t>
            </a:r>
            <a:r>
              <a:rPr lang="nl-BE" baseline="0" dirty="0"/>
              <a:t> health professionals.</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7</a:t>
            </a:fld>
            <a:endParaRPr lang="nl-BE"/>
          </a:p>
        </p:txBody>
      </p:sp>
    </p:spTree>
    <p:extLst>
      <p:ext uri="{BB962C8B-B14F-4D97-AF65-F5344CB8AC3E}">
        <p14:creationId xmlns:p14="http://schemas.microsoft.com/office/powerpoint/2010/main" val="2718712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ST*RK Magazine is a magazine </a:t>
            </a:r>
            <a:r>
              <a:rPr lang="nl-BE" err="1"/>
              <a:t>that</a:t>
            </a:r>
            <a:r>
              <a:rPr lang="nl-BE"/>
              <a:t> is </a:t>
            </a:r>
            <a:r>
              <a:rPr lang="nl-BE" err="1"/>
              <a:t>printed</a:t>
            </a:r>
            <a:r>
              <a:rPr lang="nl-BE"/>
              <a:t> 4 </a:t>
            </a:r>
            <a:r>
              <a:rPr lang="nl-BE" err="1"/>
              <a:t>times</a:t>
            </a:r>
            <a:r>
              <a:rPr lang="nl-BE"/>
              <a:t> a </a:t>
            </a:r>
            <a:r>
              <a:rPr lang="nl-BE" err="1"/>
              <a:t>year</a:t>
            </a:r>
            <a:r>
              <a:rPr lang="nl-BE"/>
              <a:t> </a:t>
            </a:r>
            <a:r>
              <a:rPr lang="nl-BE" err="1"/>
              <a:t>by</a:t>
            </a:r>
            <a:r>
              <a:rPr lang="nl-BE"/>
              <a:t> </a:t>
            </a:r>
            <a:r>
              <a:rPr lang="nl-BE" err="1"/>
              <a:t>the</a:t>
            </a:r>
            <a:r>
              <a:rPr lang="nl-BE"/>
              <a:t> </a:t>
            </a:r>
            <a:r>
              <a:rPr lang="nl-BE" err="1"/>
              <a:t>Flemish</a:t>
            </a:r>
            <a:r>
              <a:rPr lang="nl-BE"/>
              <a:t> Association </a:t>
            </a:r>
            <a:r>
              <a:rPr lang="nl-BE" err="1"/>
              <a:t>for</a:t>
            </a:r>
            <a:r>
              <a:rPr lang="nl-BE"/>
              <a:t> </a:t>
            </a:r>
            <a:r>
              <a:rPr lang="nl-BE" err="1"/>
              <a:t>dissabled</a:t>
            </a:r>
            <a:r>
              <a:rPr lang="nl-BE"/>
              <a:t> </a:t>
            </a:r>
            <a:r>
              <a:rPr lang="nl-BE" err="1"/>
              <a:t>people</a:t>
            </a:r>
            <a:r>
              <a:rPr lang="nl-BE"/>
              <a:t>. </a:t>
            </a:r>
            <a:r>
              <a:rPr lang="nl-BE" err="1"/>
              <a:t>They</a:t>
            </a:r>
            <a:r>
              <a:rPr lang="nl-BE"/>
              <a:t> </a:t>
            </a:r>
            <a:r>
              <a:rPr lang="nl-BE" err="1"/>
              <a:t>bring</a:t>
            </a:r>
            <a:r>
              <a:rPr lang="nl-BE"/>
              <a:t> </a:t>
            </a:r>
            <a:r>
              <a:rPr lang="nl-BE" err="1"/>
              <a:t>stories</a:t>
            </a:r>
            <a:r>
              <a:rPr lang="nl-BE"/>
              <a:t> </a:t>
            </a:r>
            <a:r>
              <a:rPr lang="nl-BE" err="1"/>
              <a:t>about</a:t>
            </a:r>
            <a:r>
              <a:rPr lang="nl-BE"/>
              <a:t> </a:t>
            </a:r>
            <a:r>
              <a:rPr lang="nl-BE" err="1"/>
              <a:t>inclusion</a:t>
            </a:r>
            <a:r>
              <a:rPr lang="nl-BE"/>
              <a:t>. The </a:t>
            </a:r>
            <a:r>
              <a:rPr lang="nl-BE" err="1"/>
              <a:t>emphasis</a:t>
            </a:r>
            <a:r>
              <a:rPr lang="nl-BE"/>
              <a:t> is on </a:t>
            </a:r>
            <a:r>
              <a:rPr lang="nl-BE" err="1"/>
              <a:t>the</a:t>
            </a:r>
            <a:r>
              <a:rPr lang="nl-BE"/>
              <a:t> PI, </a:t>
            </a:r>
            <a:r>
              <a:rPr lang="nl-BE" err="1"/>
              <a:t>the</a:t>
            </a:r>
            <a:r>
              <a:rPr lang="nl-BE"/>
              <a:t> job is important </a:t>
            </a:r>
            <a:r>
              <a:rPr lang="nl-BE" err="1"/>
              <a:t>and</a:t>
            </a:r>
            <a:r>
              <a:rPr lang="nl-BE"/>
              <a:t> </a:t>
            </a:r>
            <a:r>
              <a:rPr lang="nl-BE" err="1"/>
              <a:t>the</a:t>
            </a:r>
            <a:r>
              <a:rPr lang="nl-BE"/>
              <a:t> </a:t>
            </a:r>
            <a:r>
              <a:rPr lang="nl-BE" err="1"/>
              <a:t>satisfaction</a:t>
            </a:r>
            <a:r>
              <a:rPr lang="nl-BE"/>
              <a:t> </a:t>
            </a:r>
            <a:r>
              <a:rPr lang="nl-BE" err="1"/>
              <a:t>they</a:t>
            </a:r>
            <a:r>
              <a:rPr lang="nl-BE"/>
              <a:t> get out of it.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699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This</a:t>
            </a:r>
            <a:r>
              <a:rPr lang="nl-BE"/>
              <a:t> is a </a:t>
            </a:r>
            <a:r>
              <a:rPr lang="nl-BE" err="1"/>
              <a:t>beautiful</a:t>
            </a:r>
            <a:r>
              <a:rPr lang="nl-BE"/>
              <a:t> image </a:t>
            </a:r>
            <a:r>
              <a:rPr lang="nl-BE" err="1"/>
              <a:t>that</a:t>
            </a:r>
            <a:r>
              <a:rPr lang="nl-BE"/>
              <a:t> is </a:t>
            </a:r>
            <a:r>
              <a:rPr lang="nl-BE" err="1"/>
              <a:t>very</a:t>
            </a:r>
            <a:r>
              <a:rPr lang="nl-BE"/>
              <a:t> </a:t>
            </a:r>
            <a:r>
              <a:rPr lang="nl-BE" err="1"/>
              <a:t>inviting</a:t>
            </a:r>
            <a:r>
              <a:rPr lang="nl-BE"/>
              <a:t>. The </a:t>
            </a:r>
            <a:r>
              <a:rPr lang="nl-BE" err="1"/>
              <a:t>smile</a:t>
            </a:r>
            <a:r>
              <a:rPr lang="nl-BE"/>
              <a:t> </a:t>
            </a:r>
            <a:r>
              <a:rPr lang="nl-BE" err="1"/>
              <a:t>says</a:t>
            </a:r>
            <a:r>
              <a:rPr lang="nl-BE"/>
              <a:t> </a:t>
            </a:r>
            <a:r>
              <a:rPr lang="nl-BE" err="1"/>
              <a:t>it</a:t>
            </a:r>
            <a:r>
              <a:rPr lang="nl-BE"/>
              <a:t> </a:t>
            </a:r>
            <a:r>
              <a:rPr lang="nl-BE" err="1"/>
              <a:t>all</a:t>
            </a:r>
            <a:r>
              <a:rPr lang="nl-BE"/>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576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Moving</a:t>
            </a:r>
            <a:r>
              <a:rPr lang="nl-BE"/>
              <a:t> images make </a:t>
            </a:r>
            <a:r>
              <a:rPr lang="nl-BE" err="1"/>
              <a:t>people</a:t>
            </a:r>
            <a:r>
              <a:rPr lang="nl-BE"/>
              <a:t> want </a:t>
            </a:r>
            <a:r>
              <a:rPr lang="nl-BE" err="1"/>
              <a:t>to</a:t>
            </a:r>
            <a:r>
              <a:rPr lang="nl-BE"/>
              <a:t> </a:t>
            </a:r>
            <a:r>
              <a:rPr lang="nl-BE" err="1"/>
              <a:t>watch</a:t>
            </a:r>
            <a:r>
              <a:rPr lang="nl-BE"/>
              <a:t>. It </a:t>
            </a:r>
            <a:r>
              <a:rPr lang="nl-BE" err="1"/>
              <a:t>isn’t</a:t>
            </a:r>
            <a:r>
              <a:rPr lang="nl-BE"/>
              <a:t> </a:t>
            </a:r>
            <a:r>
              <a:rPr lang="nl-BE" err="1"/>
              <a:t>necessary</a:t>
            </a:r>
            <a:r>
              <a:rPr lang="nl-BE"/>
              <a:t> </a:t>
            </a:r>
            <a:r>
              <a:rPr lang="nl-BE" err="1"/>
              <a:t>to</a:t>
            </a:r>
            <a:r>
              <a:rPr lang="nl-BE"/>
              <a:t> have spoken clips. Make </a:t>
            </a:r>
            <a:r>
              <a:rPr lang="nl-BE" err="1"/>
              <a:t>sure</a:t>
            </a:r>
            <a:r>
              <a:rPr lang="nl-BE"/>
              <a:t> </a:t>
            </a:r>
            <a:r>
              <a:rPr lang="nl-BE" err="1"/>
              <a:t>the</a:t>
            </a:r>
            <a:r>
              <a:rPr lang="nl-BE"/>
              <a:t> </a:t>
            </a:r>
            <a:r>
              <a:rPr lang="nl-BE" err="1"/>
              <a:t>quality</a:t>
            </a:r>
            <a:r>
              <a:rPr lang="nl-BE"/>
              <a:t> of </a:t>
            </a:r>
            <a:r>
              <a:rPr lang="nl-BE" err="1"/>
              <a:t>the</a:t>
            </a:r>
            <a:r>
              <a:rPr lang="nl-BE"/>
              <a:t> </a:t>
            </a:r>
            <a:r>
              <a:rPr lang="nl-BE" err="1"/>
              <a:t>footage</a:t>
            </a:r>
            <a:r>
              <a:rPr lang="nl-BE"/>
              <a:t> is </a:t>
            </a:r>
            <a:r>
              <a:rPr lang="nl-BE" err="1"/>
              <a:t>good</a:t>
            </a:r>
            <a:r>
              <a:rPr lang="nl-BE"/>
              <a:t> </a:t>
            </a:r>
            <a:r>
              <a:rPr lang="nl-BE" err="1"/>
              <a:t>and</a:t>
            </a:r>
            <a:r>
              <a:rPr lang="nl-BE"/>
              <a:t> </a:t>
            </a:r>
            <a:r>
              <a:rPr lang="nl-BE" err="1"/>
              <a:t>use</a:t>
            </a:r>
            <a:r>
              <a:rPr lang="nl-BE"/>
              <a:t> matching </a:t>
            </a:r>
            <a:r>
              <a:rPr lang="nl-BE" err="1"/>
              <a:t>music</a:t>
            </a:r>
            <a:r>
              <a:rPr lang="nl-BE"/>
              <a:t>. </a:t>
            </a:r>
            <a:r>
              <a:rPr lang="nl-BE" err="1"/>
              <a:t>Add</a:t>
            </a:r>
            <a:r>
              <a:rPr lang="nl-BE"/>
              <a:t> </a:t>
            </a:r>
            <a:r>
              <a:rPr lang="nl-BE" err="1"/>
              <a:t>some</a:t>
            </a:r>
            <a:r>
              <a:rPr lang="nl-BE"/>
              <a:t> features </a:t>
            </a:r>
            <a:r>
              <a:rPr lang="nl-BE" err="1"/>
              <a:t>and</a:t>
            </a:r>
            <a:r>
              <a:rPr lang="nl-BE"/>
              <a:t> </a:t>
            </a:r>
            <a:r>
              <a:rPr lang="nl-BE" err="1"/>
              <a:t>key</a:t>
            </a:r>
            <a:r>
              <a:rPr lang="nl-BE"/>
              <a:t> </a:t>
            </a:r>
            <a:r>
              <a:rPr lang="nl-BE" err="1"/>
              <a:t>words</a:t>
            </a:r>
            <a:r>
              <a:rPr lang="nl-BE"/>
              <a:t> </a:t>
            </a:r>
            <a:r>
              <a:rPr lang="nl-BE" err="1"/>
              <a:t>to</a:t>
            </a:r>
            <a:r>
              <a:rPr lang="nl-BE"/>
              <a:t> </a:t>
            </a:r>
            <a:r>
              <a:rPr lang="nl-BE" err="1"/>
              <a:t>deliver</a:t>
            </a:r>
            <a:r>
              <a:rPr lang="nl-BE"/>
              <a:t> </a:t>
            </a:r>
            <a:r>
              <a:rPr lang="nl-BE" err="1"/>
              <a:t>the</a:t>
            </a:r>
            <a:r>
              <a:rPr lang="nl-BE"/>
              <a:t> right </a:t>
            </a:r>
            <a:r>
              <a:rPr lang="nl-BE" err="1"/>
              <a:t>message</a:t>
            </a:r>
            <a:r>
              <a:rPr lang="nl-BE"/>
              <a:t>.</a:t>
            </a:r>
            <a:br>
              <a:rPr lang="nl-BE"/>
            </a:br>
            <a:r>
              <a:rPr lang="nl-BE"/>
              <a:t>Make </a:t>
            </a:r>
            <a:r>
              <a:rPr lang="nl-BE" err="1"/>
              <a:t>sure</a:t>
            </a:r>
            <a:r>
              <a:rPr lang="nl-BE"/>
              <a:t> </a:t>
            </a:r>
            <a:r>
              <a:rPr lang="nl-BE" err="1"/>
              <a:t>not</a:t>
            </a:r>
            <a:r>
              <a:rPr lang="nl-BE"/>
              <a:t> </a:t>
            </a:r>
            <a:r>
              <a:rPr lang="nl-BE" err="1"/>
              <a:t>to</a:t>
            </a:r>
            <a:r>
              <a:rPr lang="nl-BE"/>
              <a:t> </a:t>
            </a:r>
            <a:r>
              <a:rPr lang="nl-BE" err="1"/>
              <a:t>forget</a:t>
            </a:r>
            <a:r>
              <a:rPr lang="nl-BE"/>
              <a:t> </a:t>
            </a:r>
            <a:r>
              <a:rPr lang="nl-BE" err="1"/>
              <a:t>the</a:t>
            </a:r>
            <a:r>
              <a:rPr lang="nl-BE"/>
              <a:t> </a:t>
            </a:r>
            <a:r>
              <a:rPr lang="nl-BE" err="1"/>
              <a:t>essential</a:t>
            </a:r>
            <a:r>
              <a:rPr lang="nl-BE"/>
              <a:t> information </a:t>
            </a:r>
            <a:r>
              <a:rPr lang="nl-BE" err="1"/>
              <a:t>and</a:t>
            </a:r>
            <a:r>
              <a:rPr lang="nl-BE"/>
              <a:t> CTA in </a:t>
            </a:r>
            <a:r>
              <a:rPr lang="nl-BE" err="1"/>
              <a:t>the</a:t>
            </a:r>
            <a:r>
              <a:rPr lang="nl-BE"/>
              <a:t> end.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0E7CB-7198-4358-8ED0-44F947B5C645}"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15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err="1">
                <a:solidFill>
                  <a:schemeClr val="tx1"/>
                </a:solidFill>
                <a:effectLst/>
                <a:latin typeface="+mn-lt"/>
                <a:ea typeface="+mn-ea"/>
                <a:cs typeface="+mn-cs"/>
              </a:rPr>
              <a:t>Not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every</a:t>
            </a:r>
            <a:r>
              <a:rPr lang="nl-BE" sz="1200" kern="1200" dirty="0">
                <a:solidFill>
                  <a:schemeClr val="tx1"/>
                </a:solidFill>
                <a:effectLst/>
                <a:latin typeface="+mn-lt"/>
                <a:ea typeface="+mn-ea"/>
                <a:cs typeface="+mn-cs"/>
              </a:rPr>
              <a:t> story </a:t>
            </a:r>
            <a:r>
              <a:rPr lang="nl-BE" sz="1200" kern="1200" dirty="0" err="1">
                <a:solidFill>
                  <a:schemeClr val="tx1"/>
                </a:solidFill>
                <a:effectLst/>
                <a:latin typeface="+mn-lt"/>
                <a:ea typeface="+mn-ea"/>
                <a:cs typeface="+mn-cs"/>
              </a:rPr>
              <a:t>you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tell</a:t>
            </a:r>
            <a:r>
              <a:rPr lang="nl-BE" sz="1200" kern="1200" dirty="0">
                <a:solidFill>
                  <a:schemeClr val="tx1"/>
                </a:solidFill>
                <a:effectLst/>
                <a:latin typeface="+mn-lt"/>
                <a:ea typeface="+mn-ea"/>
                <a:cs typeface="+mn-cs"/>
              </a:rPr>
              <a:t> has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 a </a:t>
            </a:r>
            <a:r>
              <a:rPr lang="nl-BE" sz="1200" kern="1200" dirty="0" err="1">
                <a:solidFill>
                  <a:schemeClr val="tx1"/>
                </a:solidFill>
                <a:effectLst/>
                <a:latin typeface="+mn-lt"/>
                <a:ea typeface="+mn-ea"/>
                <a:cs typeface="+mn-cs"/>
              </a:rPr>
              <a:t>surprising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edge</a:t>
            </a:r>
            <a:r>
              <a:rPr lang="nl-BE" sz="1200" kern="1200" dirty="0">
                <a:solidFill>
                  <a:schemeClr val="tx1"/>
                </a:solidFill>
                <a:effectLst/>
                <a:latin typeface="+mn-lt"/>
                <a:ea typeface="+mn-ea"/>
                <a:cs typeface="+mn-cs"/>
              </a:rPr>
              <a:t>-of-</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a:t>
            </a:r>
            <a:r>
              <a:rPr lang="nl-BE" sz="1200" kern="1200" dirty="0" err="1">
                <a:solidFill>
                  <a:schemeClr val="tx1"/>
                </a:solidFill>
                <a:effectLst/>
                <a:latin typeface="+mn-lt"/>
                <a:ea typeface="+mn-ea"/>
                <a:cs typeface="+mn-cs"/>
              </a:rPr>
              <a:t>seat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epic</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Some</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most </a:t>
            </a:r>
            <a:r>
              <a:rPr lang="nl-BE" sz="1200" kern="1200" dirty="0" err="1">
                <a:solidFill>
                  <a:schemeClr val="tx1"/>
                </a:solidFill>
                <a:effectLst/>
                <a:latin typeface="+mn-lt"/>
                <a:ea typeface="+mn-ea"/>
                <a:cs typeface="+mn-cs"/>
              </a:rPr>
              <a:t>successful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memorable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stories</a:t>
            </a:r>
            <a:r>
              <a:rPr lang="nl-BE" sz="1200" kern="1200" dirty="0">
                <a:solidFill>
                  <a:schemeClr val="tx1"/>
                </a:solidFill>
                <a:effectLst/>
                <a:latin typeface="+mn-lt"/>
                <a:ea typeface="+mn-ea"/>
                <a:cs typeface="+mn-cs"/>
              </a:rPr>
              <a:t> are </a:t>
            </a:r>
            <a:r>
              <a:rPr lang="nl-BE" sz="1200" kern="1200" dirty="0" err="1">
                <a:solidFill>
                  <a:schemeClr val="tx1"/>
                </a:solidFill>
                <a:effectLst/>
                <a:latin typeface="+mn-lt"/>
                <a:ea typeface="+mn-ea"/>
                <a:cs typeface="+mn-cs"/>
              </a:rPr>
              <a:t>relatively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simple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straightforward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Also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if</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write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texts</a:t>
            </a:r>
            <a:r>
              <a:rPr lang="nl-BE" sz="1200" kern="1200" dirty="0">
                <a:solidFill>
                  <a:schemeClr val="tx1"/>
                </a:solidFill>
                <a:effectLst/>
                <a:latin typeface="+mn-lt"/>
                <a:ea typeface="+mn-ea"/>
                <a:cs typeface="+mn-cs"/>
              </a:rPr>
              <a:t>,</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the</a:t>
            </a:r>
            <a:r>
              <a:rPr lang="nl-BE" sz="1200" kern="1200" baseline="0" dirty="0">
                <a:solidFill>
                  <a:schemeClr val="tx1"/>
                </a:solidFill>
                <a:effectLst/>
                <a:latin typeface="+mn-lt"/>
                <a:ea typeface="+mn-ea"/>
                <a:cs typeface="+mn-cs"/>
              </a:rPr>
              <a:t> most </a:t>
            </a:r>
            <a:r>
              <a:rPr lang="nl-BE" sz="1200" kern="1200" baseline="0" dirty="0" err="1">
                <a:solidFill>
                  <a:schemeClr val="tx1"/>
                </a:solidFill>
                <a:effectLst/>
                <a:latin typeface="+mn-lt"/>
                <a:ea typeface="+mn-ea"/>
                <a:cs typeface="+mn-cs"/>
              </a:rPr>
              <a:t>difficult</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thing</a:t>
            </a:r>
            <a:r>
              <a:rPr lang="nl-BE" sz="1200" kern="1200" baseline="0" dirty="0">
                <a:solidFill>
                  <a:schemeClr val="tx1"/>
                </a:solidFill>
                <a:effectLst/>
                <a:latin typeface="+mn-lt"/>
                <a:ea typeface="+mn-ea"/>
                <a:cs typeface="+mn-cs"/>
              </a:rPr>
              <a:t> is </a:t>
            </a:r>
            <a:r>
              <a:rPr lang="nl-BE" sz="1200" kern="1200" baseline="0" dirty="0" err="1">
                <a:solidFill>
                  <a:schemeClr val="tx1"/>
                </a:solidFill>
                <a:effectLst/>
                <a:latin typeface="+mn-lt"/>
                <a:ea typeface="+mn-ea"/>
                <a:cs typeface="+mn-cs"/>
              </a:rPr>
              <a:t>to</a:t>
            </a:r>
            <a:r>
              <a:rPr lang="nl-BE" sz="1200" kern="1200" baseline="0" dirty="0">
                <a:solidFill>
                  <a:schemeClr val="tx1"/>
                </a:solidFill>
                <a:effectLst/>
                <a:latin typeface="+mn-lt"/>
                <a:ea typeface="+mn-ea"/>
                <a:cs typeface="+mn-cs"/>
              </a:rPr>
              <a:t> translate a tekst </a:t>
            </a:r>
            <a:r>
              <a:rPr lang="nl-BE" sz="1200" kern="1200" baseline="0" dirty="0" err="1">
                <a:solidFill>
                  <a:schemeClr val="tx1"/>
                </a:solidFill>
                <a:effectLst/>
                <a:latin typeface="+mn-lt"/>
                <a:ea typeface="+mn-ea"/>
                <a:cs typeface="+mn-cs"/>
              </a:rPr>
              <a:t>with</a:t>
            </a:r>
            <a:r>
              <a:rPr lang="nl-BE" sz="1200" kern="1200" baseline="0" dirty="0">
                <a:solidFill>
                  <a:schemeClr val="tx1"/>
                </a:solidFill>
                <a:effectLst/>
                <a:latin typeface="+mn-lt"/>
                <a:ea typeface="+mn-ea"/>
                <a:cs typeface="+mn-cs"/>
              </a:rPr>
              <a:t> a lot of </a:t>
            </a:r>
            <a:r>
              <a:rPr lang="nl-BE" sz="1200" kern="1200" baseline="0" dirty="0" err="1">
                <a:solidFill>
                  <a:schemeClr val="tx1"/>
                </a:solidFill>
                <a:effectLst/>
                <a:latin typeface="+mn-lt"/>
                <a:ea typeface="+mn-ea"/>
                <a:cs typeface="+mn-cs"/>
              </a:rPr>
              <a:t>difficult</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words</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into</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an</a:t>
            </a:r>
            <a:r>
              <a:rPr lang="nl-BE" sz="1200" kern="1200" baseline="0" dirty="0">
                <a:solidFill>
                  <a:schemeClr val="tx1"/>
                </a:solidFill>
                <a:effectLst/>
                <a:latin typeface="+mn-lt"/>
                <a:ea typeface="+mn-ea"/>
                <a:cs typeface="+mn-cs"/>
              </a:rPr>
              <a:t> easy-reading </a:t>
            </a:r>
            <a:r>
              <a:rPr lang="nl-BE" sz="1200" kern="1200" baseline="0" dirty="0" err="1">
                <a:solidFill>
                  <a:schemeClr val="tx1"/>
                </a:solidFill>
                <a:effectLst/>
                <a:latin typeface="+mn-lt"/>
                <a:ea typeface="+mn-ea"/>
                <a:cs typeface="+mn-cs"/>
              </a:rPr>
              <a:t>simple</a:t>
            </a:r>
            <a:r>
              <a:rPr lang="nl-BE" sz="1200" kern="1200" baseline="0" dirty="0">
                <a:solidFill>
                  <a:schemeClr val="tx1"/>
                </a:solidFill>
                <a:effectLst/>
                <a:latin typeface="+mn-lt"/>
                <a:ea typeface="+mn-ea"/>
                <a:cs typeface="+mn-cs"/>
              </a:rPr>
              <a:t> tekst without </a:t>
            </a:r>
            <a:r>
              <a:rPr lang="nl-BE" sz="1200" kern="1200" baseline="0" dirty="0" err="1">
                <a:solidFill>
                  <a:schemeClr val="tx1"/>
                </a:solidFill>
                <a:effectLst/>
                <a:latin typeface="+mn-lt"/>
                <a:ea typeface="+mn-ea"/>
                <a:cs typeface="+mn-cs"/>
              </a:rPr>
              <a:t>losing</a:t>
            </a:r>
            <a:r>
              <a:rPr lang="nl-BE" sz="1200" kern="1200" baseline="0" dirty="0">
                <a:solidFill>
                  <a:schemeClr val="tx1"/>
                </a:solidFill>
                <a:effectLst/>
                <a:latin typeface="+mn-lt"/>
                <a:ea typeface="+mn-ea"/>
                <a:cs typeface="+mn-cs"/>
              </a:rPr>
              <a:t> </a:t>
            </a:r>
            <a:r>
              <a:rPr lang="nl-BE" sz="1200" kern="1200" baseline="0" dirty="0" err="1">
                <a:solidFill>
                  <a:schemeClr val="tx1"/>
                </a:solidFill>
                <a:effectLst/>
                <a:latin typeface="+mn-lt"/>
                <a:ea typeface="+mn-ea"/>
                <a:cs typeface="+mn-cs"/>
              </a:rPr>
              <a:t>your</a:t>
            </a:r>
            <a:r>
              <a:rPr lang="nl-BE" sz="1200" kern="1200" baseline="0" dirty="0">
                <a:solidFill>
                  <a:schemeClr val="tx1"/>
                </a:solidFill>
                <a:effectLst/>
                <a:latin typeface="+mn-lt"/>
                <a:ea typeface="+mn-ea"/>
                <a:cs typeface="+mn-cs"/>
              </a:rPr>
              <a:t> content.</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8</a:t>
            </a:fld>
            <a:endParaRPr lang="nl-BE"/>
          </a:p>
        </p:txBody>
      </p:sp>
    </p:spTree>
    <p:extLst>
      <p:ext uri="{BB962C8B-B14F-4D97-AF65-F5344CB8AC3E}">
        <p14:creationId xmlns:p14="http://schemas.microsoft.com/office/powerpoint/2010/main" val="89182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err="1">
                <a:solidFill>
                  <a:schemeClr val="tx1"/>
                </a:solidFill>
                <a:effectLst/>
                <a:latin typeface="+mn-lt"/>
                <a:ea typeface="+mn-ea"/>
                <a:cs typeface="+mn-cs"/>
              </a:rPr>
              <a:t>Don’t</a:t>
            </a:r>
            <a:r>
              <a:rPr lang="nl-BE" sz="1200" kern="1200" dirty="0">
                <a:solidFill>
                  <a:schemeClr val="tx1"/>
                </a:solidFill>
                <a:effectLst/>
                <a:latin typeface="+mn-lt"/>
                <a:ea typeface="+mn-ea"/>
                <a:cs typeface="+mn-cs"/>
              </a:rPr>
              <a:t> let </a:t>
            </a:r>
            <a:r>
              <a:rPr lang="nl-BE" sz="1200" kern="1200" dirty="0" err="1">
                <a:solidFill>
                  <a:schemeClr val="tx1"/>
                </a:solidFill>
                <a:effectLst/>
                <a:latin typeface="+mn-lt"/>
                <a:ea typeface="+mn-ea"/>
                <a:cs typeface="+mn-cs"/>
              </a:rPr>
              <a:t>needless</a:t>
            </a:r>
            <a:r>
              <a:rPr lang="nl-BE" sz="1200" kern="1200" dirty="0">
                <a:solidFill>
                  <a:schemeClr val="tx1"/>
                </a:solidFill>
                <a:effectLst/>
                <a:latin typeface="+mn-lt"/>
                <a:ea typeface="+mn-ea"/>
                <a:cs typeface="+mn-cs"/>
              </a:rPr>
              <a:t> details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detract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message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Work</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principle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less</a:t>
            </a:r>
            <a:r>
              <a:rPr lang="nl-BE" sz="1200" kern="1200" dirty="0">
                <a:solidFill>
                  <a:schemeClr val="tx1"/>
                </a:solidFill>
                <a:effectLst/>
                <a:latin typeface="+mn-lt"/>
                <a:ea typeface="+mn-ea"/>
                <a:cs typeface="+mn-cs"/>
              </a:rPr>
              <a:t> is more.” </a:t>
            </a:r>
            <a:r>
              <a:rPr lang="nl-BE" sz="1200" kern="1200" dirty="0" err="1">
                <a:solidFill>
                  <a:schemeClr val="tx1"/>
                </a:solidFill>
                <a:effectLst/>
                <a:latin typeface="+mn-lt"/>
                <a:ea typeface="+mn-ea"/>
                <a:cs typeface="+mn-cs"/>
              </a:rPr>
              <a:t>One</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biggest</a:t>
            </a:r>
            <a:r>
              <a:rPr lang="nl-BE" sz="1200" kern="1200" dirty="0">
                <a:solidFill>
                  <a:schemeClr val="tx1"/>
                </a:solidFill>
                <a:effectLst/>
                <a:latin typeface="+mn-lt"/>
                <a:ea typeface="+mn-ea"/>
                <a:cs typeface="+mn-cs"/>
              </a:rPr>
              <a:t> mistakes </a:t>
            </a:r>
            <a:r>
              <a:rPr lang="nl-BE" sz="1200" kern="1200" dirty="0" err="1">
                <a:solidFill>
                  <a:schemeClr val="tx1"/>
                </a:solidFill>
                <a:effectLst/>
                <a:latin typeface="+mn-lt"/>
                <a:ea typeface="+mn-ea"/>
                <a:cs typeface="+mn-cs"/>
              </a:rPr>
              <a:t>you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can</a:t>
            </a:r>
            <a:r>
              <a:rPr lang="nl-BE" sz="1200" kern="1200" dirty="0">
                <a:solidFill>
                  <a:schemeClr val="tx1"/>
                </a:solidFill>
                <a:effectLst/>
                <a:latin typeface="+mn-lt"/>
                <a:ea typeface="+mn-ea"/>
                <a:cs typeface="+mn-cs"/>
              </a:rPr>
              <a:t> make is “putting in </a:t>
            </a:r>
            <a:r>
              <a:rPr lang="nl-BE" sz="1200" kern="1200" dirty="0" err="1">
                <a:solidFill>
                  <a:schemeClr val="tx1"/>
                </a:solidFill>
                <a:effectLst/>
                <a:latin typeface="+mn-lt"/>
                <a:ea typeface="+mn-ea"/>
                <a:cs typeface="+mn-cs"/>
              </a:rPr>
              <a:t>too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much</a:t>
            </a:r>
            <a:r>
              <a:rPr lang="nl-BE" sz="1200" kern="1200" dirty="0">
                <a:solidFill>
                  <a:schemeClr val="tx1"/>
                </a:solidFill>
                <a:effectLst/>
                <a:latin typeface="+mn-lt"/>
                <a:ea typeface="+mn-ea"/>
                <a:cs typeface="+mn-cs"/>
              </a:rPr>
              <a:t> detail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wrong kind” </a:t>
            </a:r>
            <a:r>
              <a:rPr lang="nl-BE" sz="1200" kern="1200" dirty="0" err="1">
                <a:solidFill>
                  <a:schemeClr val="tx1"/>
                </a:solidFill>
                <a:effectLst/>
                <a:latin typeface="+mn-lt"/>
                <a:ea typeface="+mn-ea"/>
                <a:cs typeface="+mn-cs"/>
              </a:rPr>
              <a:t>Don’t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tell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audience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day</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week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instance</a:t>
            </a:r>
            <a:r>
              <a:rPr lang="nl-BE" sz="1200" kern="1200" dirty="0">
                <a:solidFill>
                  <a:schemeClr val="tx1"/>
                </a:solidFill>
                <a:effectLst/>
                <a:latin typeface="+mn-lt"/>
                <a:ea typeface="+mn-ea"/>
                <a:cs typeface="+mn-cs"/>
              </a:rPr>
              <a:t>, or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shoes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wearing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if</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doesn’t</a:t>
            </a:r>
            <a:r>
              <a:rPr lang="nl-BE" sz="1200" kern="1200" dirty="0">
                <a:solidFill>
                  <a:schemeClr val="tx1"/>
                </a:solidFill>
                <a:effectLst/>
                <a:latin typeface="+mn-lt"/>
                <a:ea typeface="+mn-ea"/>
                <a:cs typeface="+mn-cs"/>
              </a:rPr>
              <a:t> advance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story in </a:t>
            </a:r>
            <a:r>
              <a:rPr lang="nl-BE" sz="1200" kern="1200" dirty="0" err="1">
                <a:solidFill>
                  <a:schemeClr val="tx1"/>
                </a:solidFill>
                <a:effectLst/>
                <a:latin typeface="+mn-lt"/>
                <a:ea typeface="+mn-ea"/>
                <a:cs typeface="+mn-cs"/>
              </a:rPr>
              <a:t>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artful</a:t>
            </a:r>
            <a:r>
              <a:rPr lang="nl-BE" sz="1200" kern="1200" dirty="0">
                <a:solidFill>
                  <a:schemeClr val="tx1"/>
                </a:solidFill>
                <a:effectLst/>
                <a:latin typeface="+mn-lt"/>
                <a:ea typeface="+mn-ea"/>
                <a:cs typeface="+mn-cs"/>
              </a:rPr>
              <a:t> way. But </a:t>
            </a:r>
            <a:r>
              <a:rPr lang="nl-BE" sz="1200" kern="1200" dirty="0" err="1">
                <a:solidFill>
                  <a:schemeClr val="tx1"/>
                </a:solidFill>
                <a:effectLst/>
                <a:latin typeface="+mn-lt"/>
                <a:ea typeface="+mn-ea"/>
                <a:cs typeface="+mn-cs"/>
              </a:rPr>
              <a:t>transporting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audience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with</a:t>
            </a:r>
            <a:r>
              <a:rPr lang="nl-BE" sz="1200" kern="1200" dirty="0">
                <a:solidFill>
                  <a:schemeClr val="tx1"/>
                </a:solidFill>
                <a:effectLst/>
                <a:latin typeface="+mn-lt"/>
                <a:ea typeface="+mn-ea"/>
                <a:cs typeface="+mn-cs"/>
              </a:rPr>
              <a:t> a few </a:t>
            </a:r>
            <a:r>
              <a:rPr lang="nl-BE" sz="1200" kern="1200" dirty="0" err="1">
                <a:solidFill>
                  <a:schemeClr val="tx1"/>
                </a:solidFill>
                <a:effectLst/>
                <a:latin typeface="+mn-lt"/>
                <a:ea typeface="+mn-ea"/>
                <a:cs typeface="+mn-cs"/>
              </a:rPr>
              <a:t>interesting</a:t>
            </a:r>
            <a:r>
              <a:rPr lang="nl-BE" sz="1200" kern="1200" dirty="0">
                <a:solidFill>
                  <a:schemeClr val="tx1"/>
                </a:solidFill>
                <a:effectLst/>
                <a:latin typeface="+mn-lt"/>
                <a:ea typeface="+mn-ea"/>
                <a:cs typeface="+mn-cs"/>
              </a:rPr>
              <a:t>, well-</a:t>
            </a:r>
            <a:r>
              <a:rPr lang="nl-BE" sz="1200" kern="1200" dirty="0" err="1">
                <a:solidFill>
                  <a:schemeClr val="tx1"/>
                </a:solidFill>
                <a:effectLst/>
                <a:latin typeface="+mn-lt"/>
                <a:ea typeface="+mn-ea"/>
                <a:cs typeface="+mn-cs"/>
              </a:rPr>
              <a:t>placed</a:t>
            </a:r>
            <a:r>
              <a:rPr lang="nl-BE" sz="1200" kern="1200" dirty="0">
                <a:solidFill>
                  <a:schemeClr val="tx1"/>
                </a:solidFill>
                <a:effectLst/>
                <a:latin typeface="+mn-lt"/>
                <a:ea typeface="+mn-ea"/>
                <a:cs typeface="+mn-cs"/>
              </a:rPr>
              <a:t> details — </a:t>
            </a:r>
            <a:r>
              <a:rPr lang="nl-BE" sz="1200" kern="1200" dirty="0" err="1">
                <a:solidFill>
                  <a:schemeClr val="tx1"/>
                </a:solidFill>
                <a:effectLst/>
                <a:latin typeface="+mn-lt"/>
                <a:ea typeface="+mn-ea"/>
                <a:cs typeface="+mn-cs"/>
              </a:rPr>
              <a:t>how</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felt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expression</a:t>
            </a:r>
            <a:r>
              <a:rPr lang="nl-BE" sz="1200" kern="1200" dirty="0">
                <a:solidFill>
                  <a:schemeClr val="tx1"/>
                </a:solidFill>
                <a:effectLst/>
                <a:latin typeface="+mn-lt"/>
                <a:ea typeface="+mn-ea"/>
                <a:cs typeface="+mn-cs"/>
              </a:rPr>
              <a:t> on a face,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humble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beginnings</a:t>
            </a:r>
            <a:r>
              <a:rPr lang="nl-BE" sz="1200" kern="1200" dirty="0">
                <a:solidFill>
                  <a:schemeClr val="tx1"/>
                </a:solidFill>
                <a:effectLst/>
                <a:latin typeface="+mn-lt"/>
                <a:ea typeface="+mn-ea"/>
                <a:cs typeface="+mn-cs"/>
              </a:rPr>
              <a:t> of a </a:t>
            </a:r>
            <a:r>
              <a:rPr lang="nl-BE" sz="1200" kern="1200" dirty="0" err="1">
                <a:solidFill>
                  <a:schemeClr val="tx1"/>
                </a:solidFill>
                <a:effectLst/>
                <a:latin typeface="+mn-lt"/>
                <a:ea typeface="+mn-ea"/>
                <a:cs typeface="+mn-cs"/>
              </a:rPr>
              <a:t>now-great</a:t>
            </a:r>
            <a:r>
              <a:rPr lang="nl-BE" sz="1200" kern="1200" dirty="0">
                <a:solidFill>
                  <a:schemeClr val="tx1"/>
                </a:solidFill>
                <a:effectLst/>
                <a:latin typeface="+mn-lt"/>
                <a:ea typeface="+mn-ea"/>
                <a:cs typeface="+mn-cs"/>
              </a:rPr>
              <a:t> company — </a:t>
            </a:r>
            <a:r>
              <a:rPr lang="nl-BE" sz="1200" kern="1200" dirty="0" err="1">
                <a:solidFill>
                  <a:schemeClr val="tx1"/>
                </a:solidFill>
                <a:effectLst/>
                <a:latin typeface="+mn-lt"/>
                <a:ea typeface="+mn-ea"/>
                <a:cs typeface="+mn-cs"/>
              </a:rPr>
              <a:t>can</a:t>
            </a:r>
            <a:r>
              <a:rPr lang="nl-BE" sz="1200" kern="1200" dirty="0">
                <a:solidFill>
                  <a:schemeClr val="tx1"/>
                </a:solidFill>
                <a:effectLst/>
                <a:latin typeface="+mn-lt"/>
                <a:ea typeface="+mn-ea"/>
                <a:cs typeface="+mn-cs"/>
              </a:rPr>
              <a:t> help </a:t>
            </a:r>
            <a:r>
              <a:rPr lang="nl-BE" sz="1200" kern="1200" dirty="0" err="1">
                <a:solidFill>
                  <a:schemeClr val="tx1"/>
                </a:solidFill>
                <a:effectLst/>
                <a:latin typeface="+mn-lt"/>
                <a:ea typeface="+mn-ea"/>
                <a:cs typeface="+mn-cs"/>
              </a:rPr>
              <a:t>immerse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listeners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drive home </a:t>
            </a:r>
            <a:r>
              <a:rPr lang="nl-BE" sz="1200" kern="1200" dirty="0" err="1">
                <a:solidFill>
                  <a:schemeClr val="tx1"/>
                </a:solidFill>
                <a:effectLst/>
                <a:latin typeface="+mn-lt"/>
                <a:ea typeface="+mn-ea"/>
                <a:cs typeface="+mn-cs"/>
              </a:rPr>
              <a:t>your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message</a:t>
            </a:r>
            <a:r>
              <a:rPr lang="nl-BE"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9</a:t>
            </a:fld>
            <a:endParaRPr lang="nl-BE"/>
          </a:p>
        </p:txBody>
      </p:sp>
    </p:spTree>
    <p:extLst>
      <p:ext uri="{BB962C8B-B14F-4D97-AF65-F5344CB8AC3E}">
        <p14:creationId xmlns:p14="http://schemas.microsoft.com/office/powerpoint/2010/main" val="936700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a:t>
            </a:r>
            <a:r>
              <a:rPr lang="nl-BE" dirty="0" err="1"/>
              <a:t>main</a:t>
            </a:r>
            <a:r>
              <a:rPr lang="nl-BE" dirty="0"/>
              <a:t> </a:t>
            </a:r>
            <a:r>
              <a:rPr lang="nl-BE" dirty="0" err="1"/>
              <a:t>thing</a:t>
            </a:r>
            <a:r>
              <a:rPr lang="nl-BE" dirty="0"/>
              <a:t> I </a:t>
            </a:r>
            <a:r>
              <a:rPr lang="nl-BE" dirty="0" err="1"/>
              <a:t>would</a:t>
            </a:r>
            <a:r>
              <a:rPr lang="nl-BE" dirty="0"/>
              <a:t> like </a:t>
            </a:r>
            <a:r>
              <a:rPr lang="nl-BE" dirty="0" err="1"/>
              <a:t>you</a:t>
            </a:r>
            <a:r>
              <a:rPr lang="nl-BE" dirty="0"/>
              <a:t> </a:t>
            </a:r>
            <a:r>
              <a:rPr lang="nl-BE" dirty="0" err="1"/>
              <a:t>to</a:t>
            </a:r>
            <a:r>
              <a:rPr lang="nl-BE" dirty="0"/>
              <a:t> keep in mind, is: </a:t>
            </a:r>
            <a:r>
              <a:rPr lang="nl-BE" dirty="0" err="1"/>
              <a:t>write</a:t>
            </a:r>
            <a:r>
              <a:rPr lang="nl-BE" dirty="0"/>
              <a:t> </a:t>
            </a:r>
            <a:r>
              <a:rPr lang="nl-BE" dirty="0" err="1"/>
              <a:t>it</a:t>
            </a:r>
            <a:r>
              <a:rPr lang="nl-BE" dirty="0"/>
              <a:t> </a:t>
            </a:r>
            <a:r>
              <a:rPr lang="nl-BE" dirty="0" err="1"/>
              <a:t>the</a:t>
            </a:r>
            <a:r>
              <a:rPr lang="nl-BE" dirty="0"/>
              <a:t> way </a:t>
            </a:r>
            <a:r>
              <a:rPr lang="nl-BE" dirty="0" err="1"/>
              <a:t>you</a:t>
            </a:r>
            <a:r>
              <a:rPr lang="nl-BE" dirty="0"/>
              <a:t> </a:t>
            </a:r>
            <a:r>
              <a:rPr lang="nl-BE" dirty="0" err="1"/>
              <a:t>would</a:t>
            </a:r>
            <a:r>
              <a:rPr lang="nl-BE" dirty="0"/>
              <a:t> </a:t>
            </a:r>
            <a:r>
              <a:rPr lang="nl-BE" dirty="0" err="1"/>
              <a:t>tell</a:t>
            </a:r>
            <a:r>
              <a:rPr lang="nl-BE" dirty="0"/>
              <a:t> </a:t>
            </a:r>
            <a:r>
              <a:rPr lang="nl-BE" dirty="0" err="1"/>
              <a:t>it</a:t>
            </a:r>
            <a:r>
              <a:rPr lang="nl-BE" dirty="0"/>
              <a:t> </a:t>
            </a:r>
            <a:r>
              <a:rPr lang="nl-BE" dirty="0" err="1"/>
              <a:t>to</a:t>
            </a:r>
            <a:r>
              <a:rPr lang="nl-BE" dirty="0"/>
              <a:t> </a:t>
            </a:r>
            <a:r>
              <a:rPr lang="nl-BE" dirty="0" err="1"/>
              <a:t>your</a:t>
            </a:r>
            <a:r>
              <a:rPr lang="nl-BE" dirty="0"/>
              <a:t> </a:t>
            </a:r>
            <a:r>
              <a:rPr lang="nl-BE" dirty="0" err="1"/>
              <a:t>neighbour</a:t>
            </a:r>
            <a:r>
              <a:rPr lang="nl-BE" dirty="0"/>
              <a:t>. </a:t>
            </a:r>
            <a:r>
              <a:rPr lang="nl-BE" dirty="0" err="1"/>
              <a:t>Don’t</a:t>
            </a:r>
            <a:r>
              <a:rPr lang="nl-BE" dirty="0"/>
              <a:t> </a:t>
            </a:r>
            <a:r>
              <a:rPr lang="nl-BE" dirty="0" err="1"/>
              <a:t>use</a:t>
            </a:r>
            <a:r>
              <a:rPr lang="nl-BE" dirty="0"/>
              <a:t> </a:t>
            </a:r>
            <a:r>
              <a:rPr lang="nl-BE" dirty="0" err="1"/>
              <a:t>antiquated</a:t>
            </a:r>
            <a:r>
              <a:rPr lang="nl-BE" baseline="0" dirty="0"/>
              <a:t> </a:t>
            </a:r>
            <a:r>
              <a:rPr lang="nl-BE" baseline="0" dirty="0" err="1"/>
              <a:t>language</a:t>
            </a:r>
            <a:r>
              <a:rPr lang="nl-BE" baseline="0" dirty="0"/>
              <a:t>, but </a:t>
            </a:r>
            <a:r>
              <a:rPr lang="nl-BE" baseline="0" dirty="0" err="1"/>
              <a:t>use</a:t>
            </a:r>
            <a:r>
              <a:rPr lang="nl-BE" baseline="0" dirty="0"/>
              <a:t> spoken </a:t>
            </a:r>
            <a:r>
              <a:rPr lang="nl-BE" baseline="0" dirty="0" err="1"/>
              <a:t>language</a:t>
            </a:r>
            <a:r>
              <a:rPr lang="nl-BE" baseline="0" dirty="0"/>
              <a:t>. </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10</a:t>
            </a:fld>
            <a:endParaRPr lang="nl-BE"/>
          </a:p>
        </p:txBody>
      </p:sp>
    </p:spTree>
    <p:extLst>
      <p:ext uri="{BB962C8B-B14F-4D97-AF65-F5344CB8AC3E}">
        <p14:creationId xmlns:p14="http://schemas.microsoft.com/office/powerpoint/2010/main" val="368384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Authenticity</a:t>
            </a:r>
            <a:r>
              <a:rPr lang="nl-BE" baseline="0" dirty="0"/>
              <a:t> is </a:t>
            </a:r>
            <a:r>
              <a:rPr lang="nl-BE" baseline="0" dirty="0" err="1"/>
              <a:t>very</a:t>
            </a:r>
            <a:r>
              <a:rPr lang="nl-BE" baseline="0" dirty="0"/>
              <a:t> important. </a:t>
            </a:r>
            <a:r>
              <a:rPr lang="nl-BE" baseline="0" dirty="0" err="1"/>
              <a:t>Don’t</a:t>
            </a:r>
            <a:r>
              <a:rPr lang="nl-BE" baseline="0" dirty="0"/>
              <a:t> </a:t>
            </a:r>
            <a:r>
              <a:rPr lang="nl-BE" baseline="0" dirty="0" err="1"/>
              <a:t>lie</a:t>
            </a:r>
            <a:r>
              <a:rPr lang="nl-BE" baseline="0" dirty="0"/>
              <a:t>. </a:t>
            </a:r>
          </a:p>
          <a:p>
            <a:r>
              <a:rPr lang="nl-BE" baseline="0" dirty="0"/>
              <a:t>CTA: </a:t>
            </a:r>
            <a:r>
              <a:rPr lang="nl-BE" baseline="0" dirty="0" err="1"/>
              <a:t>subscribe</a:t>
            </a:r>
            <a:r>
              <a:rPr lang="nl-BE" baseline="0" dirty="0"/>
              <a:t> </a:t>
            </a:r>
            <a:r>
              <a:rPr lang="nl-BE" baseline="0" dirty="0" err="1"/>
              <a:t>to</a:t>
            </a:r>
            <a:r>
              <a:rPr lang="nl-BE" baseline="0" dirty="0"/>
              <a:t> a </a:t>
            </a:r>
            <a:r>
              <a:rPr lang="nl-BE" baseline="0" dirty="0" err="1"/>
              <a:t>newsletter</a:t>
            </a:r>
            <a:r>
              <a:rPr lang="nl-BE" baseline="0" dirty="0"/>
              <a:t>, </a:t>
            </a:r>
            <a:r>
              <a:rPr lang="nl-BE" baseline="0" dirty="0" err="1"/>
              <a:t>buy</a:t>
            </a:r>
            <a:r>
              <a:rPr lang="nl-BE" baseline="0" dirty="0"/>
              <a:t> a product, </a:t>
            </a:r>
            <a:r>
              <a:rPr lang="nl-BE" baseline="0" dirty="0" err="1"/>
              <a:t>ask</a:t>
            </a:r>
            <a:r>
              <a:rPr lang="nl-BE" baseline="0" dirty="0"/>
              <a:t> information </a:t>
            </a:r>
            <a:r>
              <a:rPr lang="nl-BE" baseline="0" dirty="0" err="1"/>
              <a:t>about</a:t>
            </a:r>
            <a:r>
              <a:rPr lang="nl-BE" baseline="0" dirty="0"/>
              <a:t> </a:t>
            </a:r>
            <a:r>
              <a:rPr lang="nl-BE" baseline="0" dirty="0" err="1"/>
              <a:t>your</a:t>
            </a:r>
            <a:r>
              <a:rPr lang="nl-BE" baseline="0" dirty="0"/>
              <a:t> services, …?</a:t>
            </a:r>
            <a:endParaRPr lang="nl-BE" dirty="0"/>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11</a:t>
            </a:fld>
            <a:endParaRPr lang="nl-BE"/>
          </a:p>
        </p:txBody>
      </p:sp>
    </p:spTree>
    <p:extLst>
      <p:ext uri="{BB962C8B-B14F-4D97-AF65-F5344CB8AC3E}">
        <p14:creationId xmlns:p14="http://schemas.microsoft.com/office/powerpoint/2010/main" val="3971145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8C795-C459-4F87-8ACD-53993DB11B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28D5795-D80F-4CB2-AA0E-FCF17E680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056DFF5-FD08-4026-A10F-1DE8946ED52C}"/>
              </a:ext>
            </a:extLst>
          </p:cNvPr>
          <p:cNvSpPr>
            <a:spLocks noGrp="1"/>
          </p:cNvSpPr>
          <p:nvPr>
            <p:ph type="dt" sz="half" idx="10"/>
          </p:nvPr>
        </p:nvSpPr>
        <p:spPr/>
        <p:txBody>
          <a:bodyPr/>
          <a:lstStyle/>
          <a:p>
            <a:fld id="{1F914AA7-0724-4C04-AF87-B0D52E53B128}" type="datetime1">
              <a:rPr lang="nl-BE" smtClean="0"/>
              <a:t>11/09/2023</a:t>
            </a:fld>
            <a:endParaRPr lang="nl-BE"/>
          </a:p>
        </p:txBody>
      </p:sp>
      <p:sp>
        <p:nvSpPr>
          <p:cNvPr id="5" name="Tijdelijke aanduiding voor voettekst 4">
            <a:extLst>
              <a:ext uri="{FF2B5EF4-FFF2-40B4-BE49-F238E27FC236}">
                <a16:creationId xmlns:a16="http://schemas.microsoft.com/office/drawing/2014/main" id="{B64DA0AA-642A-4621-9472-9BFC6140DF9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35A1F32-3E89-4ABC-B008-DD94E08D1180}"/>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416966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9FCCC-4406-431C-AF87-04193B61BF5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E08C933-FBAF-4FF5-B544-375E0409DA99}"/>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F257DF8-9017-4B2A-8948-18724567A7C4}"/>
              </a:ext>
            </a:extLst>
          </p:cNvPr>
          <p:cNvSpPr>
            <a:spLocks noGrp="1"/>
          </p:cNvSpPr>
          <p:nvPr>
            <p:ph type="dt" sz="half" idx="10"/>
          </p:nvPr>
        </p:nvSpPr>
        <p:spPr/>
        <p:txBody>
          <a:bodyPr/>
          <a:lstStyle/>
          <a:p>
            <a:fld id="{DA1340B1-F6E7-4F17-9BE4-F50C9B9374C9}" type="datetime1">
              <a:rPr lang="nl-BE" smtClean="0"/>
              <a:t>11/09/2023</a:t>
            </a:fld>
            <a:endParaRPr lang="nl-BE"/>
          </a:p>
        </p:txBody>
      </p:sp>
      <p:sp>
        <p:nvSpPr>
          <p:cNvPr id="5" name="Tijdelijke aanduiding voor voettekst 4">
            <a:extLst>
              <a:ext uri="{FF2B5EF4-FFF2-40B4-BE49-F238E27FC236}">
                <a16:creationId xmlns:a16="http://schemas.microsoft.com/office/drawing/2014/main" id="{CEF14E8A-BC74-41ED-BE29-EA315528696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AF6C5E3-7E93-4DC6-BEBC-584C20B5D8E5}"/>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87517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491394-A6B5-464A-849B-CB9ED989B259}"/>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230C5B8-7D0C-4E1F-A3DC-E2FB192652C8}"/>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EFEDF0B-6E5E-4BAE-A78E-5A35FE0E4E9E}"/>
              </a:ext>
            </a:extLst>
          </p:cNvPr>
          <p:cNvSpPr>
            <a:spLocks noGrp="1"/>
          </p:cNvSpPr>
          <p:nvPr>
            <p:ph type="dt" sz="half" idx="10"/>
          </p:nvPr>
        </p:nvSpPr>
        <p:spPr/>
        <p:txBody>
          <a:bodyPr/>
          <a:lstStyle/>
          <a:p>
            <a:fld id="{1834589B-79AD-426E-BC13-92AD3BFFE0D1}" type="datetime1">
              <a:rPr lang="nl-BE" smtClean="0"/>
              <a:t>11/09/2023</a:t>
            </a:fld>
            <a:endParaRPr lang="nl-BE"/>
          </a:p>
        </p:txBody>
      </p:sp>
      <p:sp>
        <p:nvSpPr>
          <p:cNvPr id="5" name="Tijdelijke aanduiding voor voettekst 4">
            <a:extLst>
              <a:ext uri="{FF2B5EF4-FFF2-40B4-BE49-F238E27FC236}">
                <a16:creationId xmlns:a16="http://schemas.microsoft.com/office/drawing/2014/main" id="{4D81E1CE-4EB2-445F-B776-E93D54CBCC6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20F42FE-41A4-4C3A-842D-CD3707B3E372}"/>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216825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2"/>
            <a:ext cx="10363200" cy="1470025"/>
          </a:xfrm>
        </p:spPr>
        <p:txBody>
          <a:bodyPr/>
          <a:lstStyle/>
          <a:p>
            <a:r>
              <a:rPr lang="nl-NL"/>
              <a:t>Klik om de stijl te bewerken</a:t>
            </a:r>
            <a:endParaRPr lang="en-US"/>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 om de ondertitelstijl van het model te bewerken</a:t>
            </a:r>
            <a:endParaRPr lang="en-US"/>
          </a:p>
        </p:txBody>
      </p:sp>
      <p:sp>
        <p:nvSpPr>
          <p:cNvPr id="4" name="Tijdelijke aanduiding voor datum 3"/>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404441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24971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nl-NL"/>
              <a:t>Klik om de stijl te bewerken</a:t>
            </a:r>
            <a:endParaRPr lang="en-US"/>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10485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4"/>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316020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nl-NL"/>
              <a:t>Klik om de modelstijlen te bewerken</a:t>
            </a:r>
          </a:p>
        </p:txBody>
      </p:sp>
      <p:sp>
        <p:nvSpPr>
          <p:cNvPr id="6" name="Tijdelijke aanduiding voor inhoud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jdelijke aanduiding voor datum 6"/>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8" name="Tijdelijke aanduiding voor voettekst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Tijdelijke aanduiding voor dianummer 8"/>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137135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datum 2"/>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4" name="Tijdelijke aanduiding voor voettekst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Tijdelijke aanduiding voor dianummer 4"/>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229897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3" name="Tijdelijke aanduiding voor voettekst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Tijdelijke aanduiding voor dianummer 3"/>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174313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13" y="273049"/>
            <a:ext cx="4011084" cy="1162051"/>
          </a:xfrm>
        </p:spPr>
        <p:txBody>
          <a:bodyPr anchor="b"/>
          <a:lstStyle>
            <a:lvl1pPr algn="l">
              <a:defRPr sz="2667" b="1"/>
            </a:lvl1pPr>
          </a:lstStyle>
          <a:p>
            <a:r>
              <a:rPr lang="nl-NL"/>
              <a:t>Klik om de stijl te bewerken</a:t>
            </a:r>
            <a:endParaRPr lang="en-US"/>
          </a:p>
        </p:txBody>
      </p:sp>
      <p:sp>
        <p:nvSpPr>
          <p:cNvPr id="3" name="Tijdelijke aanduiding voor inhoud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60961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169881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AE7E9-AD6A-4ECC-8949-9457392EE7E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960D93A-A25B-49F8-9365-B32932B6FAF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123C794-FAF2-4083-95DD-6DFE9564F39B}"/>
              </a:ext>
            </a:extLst>
          </p:cNvPr>
          <p:cNvSpPr>
            <a:spLocks noGrp="1"/>
          </p:cNvSpPr>
          <p:nvPr>
            <p:ph type="dt" sz="half" idx="10"/>
          </p:nvPr>
        </p:nvSpPr>
        <p:spPr/>
        <p:txBody>
          <a:bodyPr/>
          <a:lstStyle/>
          <a:p>
            <a:fld id="{D0458671-7D6A-45D6-9940-063FE7DDFFE1}" type="datetime1">
              <a:rPr lang="nl-BE" smtClean="0"/>
              <a:t>11/09/2023</a:t>
            </a:fld>
            <a:endParaRPr lang="nl-BE"/>
          </a:p>
        </p:txBody>
      </p:sp>
      <p:sp>
        <p:nvSpPr>
          <p:cNvPr id="5" name="Tijdelijke aanduiding voor voettekst 4">
            <a:extLst>
              <a:ext uri="{FF2B5EF4-FFF2-40B4-BE49-F238E27FC236}">
                <a16:creationId xmlns:a16="http://schemas.microsoft.com/office/drawing/2014/main" id="{17E09EA3-E48A-4A3A-B4F3-13D859AA987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1C23F24-5C9B-4AEC-8DC8-DB9A3C72B27B}"/>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328930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667" b="1"/>
            </a:lvl1pPr>
          </a:lstStyle>
          <a:p>
            <a:r>
              <a:rPr lang="nl-NL"/>
              <a:t>Klik om de stijl te bewerken</a:t>
            </a:r>
            <a:endParaRPr lang="en-US"/>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ijdelijke aanduiding voor tekst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6" name="Tijdelijke aanduiding voor voettekst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Tijdelijke aanduiding voor dianummer 6"/>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404853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26545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06377"/>
            <a:ext cx="2743200" cy="4387851"/>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609600" y="206377"/>
            <a:ext cx="8026400" cy="4387851"/>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10"/>
          </p:nvPr>
        </p:nvSpPr>
        <p:spPr/>
        <p:txBody>
          <a:body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12"/>
          </p:nvPr>
        </p:nvSpPr>
        <p:spPr/>
        <p:txBody>
          <a:body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334599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D685-2095-4EA0-BE9D-7586D323564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DAA7C00-D4C0-452A-B7F5-BE275FE67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0824AD9-1283-4A6F-8D2B-2997EC72D683}"/>
              </a:ext>
            </a:extLst>
          </p:cNvPr>
          <p:cNvSpPr>
            <a:spLocks noGrp="1"/>
          </p:cNvSpPr>
          <p:nvPr>
            <p:ph type="dt" sz="half" idx="10"/>
          </p:nvPr>
        </p:nvSpPr>
        <p:spPr/>
        <p:txBody>
          <a:bodyPr/>
          <a:lstStyle/>
          <a:p>
            <a:fld id="{1740DA69-D0BA-454C-9BC5-42C11AE15C65}" type="datetime1">
              <a:rPr lang="nl-BE" smtClean="0"/>
              <a:t>11/09/2023</a:t>
            </a:fld>
            <a:endParaRPr lang="nl-BE"/>
          </a:p>
        </p:txBody>
      </p:sp>
      <p:sp>
        <p:nvSpPr>
          <p:cNvPr id="5" name="Tijdelijke aanduiding voor voettekst 4">
            <a:extLst>
              <a:ext uri="{FF2B5EF4-FFF2-40B4-BE49-F238E27FC236}">
                <a16:creationId xmlns:a16="http://schemas.microsoft.com/office/drawing/2014/main" id="{51E976D8-B56A-4A21-8A16-1F5650C316B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6CD82D-7AED-4C6A-BF8A-F9B810C3561E}"/>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260950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CB05B-857E-4A0C-9DDD-8B8DED2639E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E6004F-B039-48EB-9C6C-67F20A86B176}"/>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7D13F1A-67FE-4B34-A324-7509FBE4692D}"/>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0B5CA365-9BAD-416A-B3C4-24CD287079C8}"/>
              </a:ext>
            </a:extLst>
          </p:cNvPr>
          <p:cNvSpPr>
            <a:spLocks noGrp="1"/>
          </p:cNvSpPr>
          <p:nvPr>
            <p:ph type="dt" sz="half" idx="10"/>
          </p:nvPr>
        </p:nvSpPr>
        <p:spPr/>
        <p:txBody>
          <a:bodyPr/>
          <a:lstStyle/>
          <a:p>
            <a:fld id="{118976A5-3DC3-416B-9C6C-D72ADA6B3D92}" type="datetime1">
              <a:rPr lang="nl-BE" smtClean="0"/>
              <a:t>11/09/2023</a:t>
            </a:fld>
            <a:endParaRPr lang="nl-BE"/>
          </a:p>
        </p:txBody>
      </p:sp>
      <p:sp>
        <p:nvSpPr>
          <p:cNvPr id="6" name="Tijdelijke aanduiding voor voettekst 5">
            <a:extLst>
              <a:ext uri="{FF2B5EF4-FFF2-40B4-BE49-F238E27FC236}">
                <a16:creationId xmlns:a16="http://schemas.microsoft.com/office/drawing/2014/main" id="{8A88FEE0-A656-4318-8945-C0F02DD35BF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923BE43-B664-425D-A7CB-A4ADD7E74C08}"/>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35787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1EE6D-264C-444A-848C-426F0E33CFB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196BFA9-0096-467B-AA6A-ACF59B1CF4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10F4458D-7BBF-40B2-873B-7B65CA5E45E1}"/>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6C263728-37AE-4483-8F9C-B13CB5850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B3FCAEBA-9DC2-498A-AFC2-261D4C3D490C}"/>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016F1D3-BEC7-4D11-B8F9-10FD64B72BA6}"/>
              </a:ext>
            </a:extLst>
          </p:cNvPr>
          <p:cNvSpPr>
            <a:spLocks noGrp="1"/>
          </p:cNvSpPr>
          <p:nvPr>
            <p:ph type="dt" sz="half" idx="10"/>
          </p:nvPr>
        </p:nvSpPr>
        <p:spPr/>
        <p:txBody>
          <a:bodyPr/>
          <a:lstStyle/>
          <a:p>
            <a:fld id="{27599549-85C9-418C-8FC7-BCC57B8F49AB}" type="datetime1">
              <a:rPr lang="nl-BE" smtClean="0"/>
              <a:t>11/09/2023</a:t>
            </a:fld>
            <a:endParaRPr lang="nl-BE"/>
          </a:p>
        </p:txBody>
      </p:sp>
      <p:sp>
        <p:nvSpPr>
          <p:cNvPr id="8" name="Tijdelijke aanduiding voor voettekst 7">
            <a:extLst>
              <a:ext uri="{FF2B5EF4-FFF2-40B4-BE49-F238E27FC236}">
                <a16:creationId xmlns:a16="http://schemas.microsoft.com/office/drawing/2014/main" id="{F2EC7E38-FB55-41B0-AF36-C369D911D2F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6F47799-1528-4E93-9521-818337F0A73E}"/>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412868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E32A7-D540-4697-82E0-A8D53573D75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F34683F-1D51-42EB-8024-8E828537980D}"/>
              </a:ext>
            </a:extLst>
          </p:cNvPr>
          <p:cNvSpPr>
            <a:spLocks noGrp="1"/>
          </p:cNvSpPr>
          <p:nvPr>
            <p:ph type="dt" sz="half" idx="10"/>
          </p:nvPr>
        </p:nvSpPr>
        <p:spPr/>
        <p:txBody>
          <a:bodyPr/>
          <a:lstStyle/>
          <a:p>
            <a:fld id="{D307C44F-F983-45FD-9132-6EFF17F09212}" type="datetime1">
              <a:rPr lang="nl-BE" smtClean="0"/>
              <a:t>11/09/2023</a:t>
            </a:fld>
            <a:endParaRPr lang="nl-BE"/>
          </a:p>
        </p:txBody>
      </p:sp>
      <p:sp>
        <p:nvSpPr>
          <p:cNvPr id="4" name="Tijdelijke aanduiding voor voettekst 3">
            <a:extLst>
              <a:ext uri="{FF2B5EF4-FFF2-40B4-BE49-F238E27FC236}">
                <a16:creationId xmlns:a16="http://schemas.microsoft.com/office/drawing/2014/main" id="{6C563C6C-751A-478C-82CA-1F13E1A811E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D532923-16AF-4E74-AFDF-B8E2F5BEB04B}"/>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14993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CF65A7-8EA7-4D68-A1E9-6FD04481227D}"/>
              </a:ext>
            </a:extLst>
          </p:cNvPr>
          <p:cNvSpPr>
            <a:spLocks noGrp="1"/>
          </p:cNvSpPr>
          <p:nvPr>
            <p:ph type="dt" sz="half" idx="10"/>
          </p:nvPr>
        </p:nvSpPr>
        <p:spPr/>
        <p:txBody>
          <a:bodyPr/>
          <a:lstStyle/>
          <a:p>
            <a:fld id="{1F64385F-3573-4742-B415-A6462ECF53AB}" type="datetime1">
              <a:rPr lang="nl-BE" smtClean="0"/>
              <a:t>11/09/2023</a:t>
            </a:fld>
            <a:endParaRPr lang="nl-BE"/>
          </a:p>
        </p:txBody>
      </p:sp>
      <p:sp>
        <p:nvSpPr>
          <p:cNvPr id="3" name="Tijdelijke aanduiding voor voettekst 2">
            <a:extLst>
              <a:ext uri="{FF2B5EF4-FFF2-40B4-BE49-F238E27FC236}">
                <a16:creationId xmlns:a16="http://schemas.microsoft.com/office/drawing/2014/main" id="{9F1F0DFE-688C-452D-B950-2C7228F9B05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B10F295-D9E2-4DF4-9759-6B1DD38C364A}"/>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28624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34A38-2A60-4CA4-81D6-170F7670BB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9F0E82F-7C5B-4F01-94AE-890B529E7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5B59F04-3EA6-4C41-A3D9-2A73A7787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CFC0211-641A-482A-9783-142E5DE62D75}"/>
              </a:ext>
            </a:extLst>
          </p:cNvPr>
          <p:cNvSpPr>
            <a:spLocks noGrp="1"/>
          </p:cNvSpPr>
          <p:nvPr>
            <p:ph type="dt" sz="half" idx="10"/>
          </p:nvPr>
        </p:nvSpPr>
        <p:spPr/>
        <p:txBody>
          <a:bodyPr/>
          <a:lstStyle/>
          <a:p>
            <a:fld id="{BA078252-F4C3-4A21-844E-1A6C6334B641}" type="datetime1">
              <a:rPr lang="nl-BE" smtClean="0"/>
              <a:t>11/09/2023</a:t>
            </a:fld>
            <a:endParaRPr lang="nl-BE"/>
          </a:p>
        </p:txBody>
      </p:sp>
      <p:sp>
        <p:nvSpPr>
          <p:cNvPr id="6" name="Tijdelijke aanduiding voor voettekst 5">
            <a:extLst>
              <a:ext uri="{FF2B5EF4-FFF2-40B4-BE49-F238E27FC236}">
                <a16:creationId xmlns:a16="http://schemas.microsoft.com/office/drawing/2014/main" id="{46F6673B-DA29-4A4D-9F3A-E673C9634AE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9AFC7A0-D91B-46A9-822E-6F87793310C9}"/>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253524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46E9A-57EE-43DE-955D-166F203F34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1056918-A28F-4639-9FF5-689F5E7C1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2B2FEF94-5DA1-4CA6-87B2-BEAEB6E58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2A3FAF-3727-4C8A-BB34-1450D2F215B5}"/>
              </a:ext>
            </a:extLst>
          </p:cNvPr>
          <p:cNvSpPr>
            <a:spLocks noGrp="1"/>
          </p:cNvSpPr>
          <p:nvPr>
            <p:ph type="dt" sz="half" idx="10"/>
          </p:nvPr>
        </p:nvSpPr>
        <p:spPr/>
        <p:txBody>
          <a:bodyPr/>
          <a:lstStyle/>
          <a:p>
            <a:fld id="{BDDC9F66-E5D4-4EA8-894F-65F3CE7325D8}" type="datetime1">
              <a:rPr lang="nl-BE" smtClean="0"/>
              <a:t>11/09/2023</a:t>
            </a:fld>
            <a:endParaRPr lang="nl-BE"/>
          </a:p>
        </p:txBody>
      </p:sp>
      <p:sp>
        <p:nvSpPr>
          <p:cNvPr id="6" name="Tijdelijke aanduiding voor voettekst 5">
            <a:extLst>
              <a:ext uri="{FF2B5EF4-FFF2-40B4-BE49-F238E27FC236}">
                <a16:creationId xmlns:a16="http://schemas.microsoft.com/office/drawing/2014/main" id="{3477C20C-8782-43F1-86C3-3BCB76FDC8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3EB797B-F8D6-4D5A-AAAC-C601E488FBED}"/>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18501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4BDC18C-95DF-403F-BD7F-C6C1E0DB1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6944ED5-9F79-427A-9A92-70C942329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93334DB-99C7-485D-BE85-B7A6861CB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EE42C-95DE-46BE-8251-17EF1129BBDD}" type="datetime1">
              <a:rPr lang="nl-BE" smtClean="0"/>
              <a:t>11/09/2023</a:t>
            </a:fld>
            <a:endParaRPr lang="nl-BE"/>
          </a:p>
        </p:txBody>
      </p:sp>
      <p:sp>
        <p:nvSpPr>
          <p:cNvPr id="5" name="Tijdelijke aanduiding voor voettekst 4">
            <a:extLst>
              <a:ext uri="{FF2B5EF4-FFF2-40B4-BE49-F238E27FC236}">
                <a16:creationId xmlns:a16="http://schemas.microsoft.com/office/drawing/2014/main" id="{78B79222-14F2-4656-8E24-C696DA439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6844F4A7-93FD-47D1-8705-F89E84779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D779C-2F7E-4E37-98B3-D31B423F7D0C}" type="slidenum">
              <a:rPr lang="nl-BE" smtClean="0"/>
              <a:t>‹nr.›</a:t>
            </a:fld>
            <a:endParaRPr lang="nl-BE"/>
          </a:p>
        </p:txBody>
      </p:sp>
    </p:spTree>
    <p:extLst>
      <p:ext uri="{BB962C8B-B14F-4D97-AF65-F5344CB8AC3E}">
        <p14:creationId xmlns:p14="http://schemas.microsoft.com/office/powerpoint/2010/main" val="94028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1314696A-D003-4EEE-A7D5-478F4354C24D}" type="datetimeFigureOut">
              <a:rPr lang="en-US" smtClean="0">
                <a:solidFill>
                  <a:prstClr val="black">
                    <a:tint val="75000"/>
                  </a:prstClr>
                </a:solidFill>
              </a:rPr>
              <a:pPr defTabSz="1219170"/>
              <a:t>9/11/2023</a:t>
            </a:fld>
            <a:endParaRPr lang="en-US">
              <a:solidFill>
                <a:prstClr val="black">
                  <a:tint val="75000"/>
                </a:prstClr>
              </a:solidFill>
            </a:endParaRPr>
          </a:p>
        </p:txBody>
      </p:sp>
      <p:sp>
        <p:nvSpPr>
          <p:cNvPr id="5"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D570E5FA-7A5F-4083-8FCB-5CFF2A3AF852}" type="slidenum">
              <a:rPr lang="en-US" smtClean="0">
                <a:solidFill>
                  <a:prstClr val="black">
                    <a:tint val="75000"/>
                  </a:prstClr>
                </a:solidFill>
              </a:rPr>
              <a:pPr defTabSz="1219170"/>
              <a:t>‹nr.›</a:t>
            </a:fld>
            <a:endParaRPr lang="en-US">
              <a:solidFill>
                <a:prstClr val="black">
                  <a:tint val="75000"/>
                </a:prstClr>
              </a:solidFill>
            </a:endParaRPr>
          </a:p>
        </p:txBody>
      </p:sp>
    </p:spTree>
    <p:extLst>
      <p:ext uri="{BB962C8B-B14F-4D97-AF65-F5344CB8AC3E}">
        <p14:creationId xmlns:p14="http://schemas.microsoft.com/office/powerpoint/2010/main" val="3176544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hyperlink" Target="http://www.hetanderegeschenk.be" TargetMode="External"/><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hyperlink" Target="https://www.facebook.com/wezijnubuntu/videos/540569547233085"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9"/>
            <a:ext cx="12192000" cy="6854803"/>
          </a:xfrm>
          <a:prstGeom prst="rect">
            <a:avLst/>
          </a:prstGeom>
        </p:spPr>
      </p:pic>
    </p:spTree>
    <p:extLst>
      <p:ext uri="{BB962C8B-B14F-4D97-AF65-F5344CB8AC3E}">
        <p14:creationId xmlns:p14="http://schemas.microsoft.com/office/powerpoint/2010/main" val="14502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2" name="Tijdelijke aanduiding voor dianummer 1"/>
          <p:cNvSpPr>
            <a:spLocks noGrp="1"/>
          </p:cNvSpPr>
          <p:nvPr>
            <p:ph type="sldNum" sz="quarter" idx="12"/>
          </p:nvPr>
        </p:nvSpPr>
        <p:spPr/>
        <p:txBody>
          <a:bodyPr/>
          <a:lstStyle/>
          <a:p>
            <a:fld id="{7BBD779C-2F7E-4E37-98B3-D31B423F7D0C}" type="slidenum">
              <a:rPr lang="nl-BE" smtClean="0"/>
              <a:t>10</a:t>
            </a:fld>
            <a:endParaRPr lang="nl-BE"/>
          </a:p>
        </p:txBody>
      </p:sp>
      <p:pic>
        <p:nvPicPr>
          <p:cNvPr id="3" name="Afbeelding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4947" y="466016"/>
            <a:ext cx="3679158" cy="5890334"/>
          </a:xfrm>
          <a:prstGeom prst="rect">
            <a:avLst/>
          </a:prstGeom>
        </p:spPr>
      </p:pic>
      <p:sp>
        <p:nvSpPr>
          <p:cNvPr id="4" name="Tekstvak 3"/>
          <p:cNvSpPr txBox="1"/>
          <p:nvPr/>
        </p:nvSpPr>
        <p:spPr>
          <a:xfrm>
            <a:off x="2082339" y="3411183"/>
            <a:ext cx="3648722" cy="584775"/>
          </a:xfrm>
          <a:prstGeom prst="rect">
            <a:avLst/>
          </a:prstGeom>
          <a:noFill/>
        </p:spPr>
        <p:txBody>
          <a:bodyPr wrap="square" rtlCol="0">
            <a:spAutoFit/>
          </a:bodyPr>
          <a:lstStyle/>
          <a:p>
            <a:r>
              <a:rPr lang="nl-BE" sz="3200" dirty="0">
                <a:latin typeface="Myriad Pro" panose="020B0503030403020204" pitchFamily="34" charset="0"/>
              </a:rPr>
              <a:t>Storytelling = </a:t>
            </a:r>
            <a:r>
              <a:rPr lang="nl-BE" sz="3200" dirty="0" err="1">
                <a:latin typeface="Myriad Pro" panose="020B0503030403020204" pitchFamily="34" charset="0"/>
              </a:rPr>
              <a:t>an</a:t>
            </a:r>
            <a:r>
              <a:rPr lang="nl-BE" sz="3200" dirty="0">
                <a:latin typeface="Myriad Pro" panose="020B0503030403020204" pitchFamily="34" charset="0"/>
              </a:rPr>
              <a:t> art</a:t>
            </a:r>
          </a:p>
        </p:txBody>
      </p:sp>
    </p:spTree>
    <p:extLst>
      <p:ext uri="{BB962C8B-B14F-4D97-AF65-F5344CB8AC3E}">
        <p14:creationId xmlns:p14="http://schemas.microsoft.com/office/powerpoint/2010/main" val="33960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1778926" y="2410691"/>
            <a:ext cx="260664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11</a:t>
            </a:fld>
            <a:endParaRPr lang="nl-BE"/>
          </a:p>
        </p:txBody>
      </p:sp>
      <p:sp>
        <p:nvSpPr>
          <p:cNvPr id="4" name="Tekstvak 3"/>
          <p:cNvSpPr txBox="1"/>
          <p:nvPr/>
        </p:nvSpPr>
        <p:spPr>
          <a:xfrm>
            <a:off x="1787233" y="2419004"/>
            <a:ext cx="2598335"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HOW TO WRITE A STORY?</a:t>
            </a:r>
          </a:p>
        </p:txBody>
      </p:sp>
      <p:sp>
        <p:nvSpPr>
          <p:cNvPr id="5" name="Tekstvak 4"/>
          <p:cNvSpPr txBox="1"/>
          <p:nvPr/>
        </p:nvSpPr>
        <p:spPr>
          <a:xfrm>
            <a:off x="1778924" y="3060057"/>
            <a:ext cx="9210501" cy="2554545"/>
          </a:xfrm>
          <a:prstGeom prst="rect">
            <a:avLst/>
          </a:prstGeom>
          <a:noFill/>
        </p:spPr>
        <p:txBody>
          <a:bodyPr wrap="square" rtlCol="0">
            <a:spAutoFit/>
          </a:bodyPr>
          <a:lstStyle/>
          <a:p>
            <a:r>
              <a:rPr lang="nl-BE" sz="2000" dirty="0">
                <a:latin typeface="Myriad Pro" panose="020B0503030403020204" pitchFamily="34" charset="0"/>
              </a:rPr>
              <a:t>SETUP 		</a:t>
            </a:r>
            <a:r>
              <a:rPr lang="nl-BE" sz="2000" dirty="0" err="1">
                <a:latin typeface="Myriad Pro" panose="020B0503030403020204" pitchFamily="34" charset="0"/>
              </a:rPr>
              <a:t>describe</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situation</a:t>
            </a:r>
            <a:r>
              <a:rPr lang="nl-BE" sz="2000" dirty="0">
                <a:latin typeface="Myriad Pro" panose="020B0503030403020204" pitchFamily="34" charset="0"/>
              </a:rPr>
              <a:t>, </a:t>
            </a:r>
            <a:r>
              <a:rPr lang="nl-BE" sz="2000" dirty="0" err="1">
                <a:latin typeface="Myriad Pro" panose="020B0503030403020204" pitchFamily="34" charset="0"/>
              </a:rPr>
              <a:t>particulars</a:t>
            </a:r>
            <a:r>
              <a:rPr lang="nl-BE" sz="2000" dirty="0">
                <a:latin typeface="Myriad Pro" panose="020B0503030403020204" pitchFamily="34" charset="0"/>
              </a:rPr>
              <a:t> </a:t>
            </a:r>
            <a:r>
              <a:rPr lang="nl-BE" sz="2000" dirty="0" err="1">
                <a:latin typeface="Myriad Pro" panose="020B0503030403020204" pitchFamily="34" charset="0"/>
              </a:rPr>
              <a:t>about</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setting,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mood</a:t>
            </a:r>
            <a:r>
              <a:rPr lang="nl-BE" sz="2000" dirty="0">
                <a:latin typeface="Myriad Pro" panose="020B0503030403020204" pitchFamily="34" charset="0"/>
              </a:rPr>
              <a:t> </a:t>
            </a:r>
            <a:r>
              <a:rPr lang="nl-BE" sz="2000" dirty="0" err="1">
                <a:latin typeface="Myriad Pro" panose="020B0503030403020204" pitchFamily="34" charset="0"/>
              </a:rPr>
              <a:t>and</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main</a:t>
            </a:r>
            <a:r>
              <a:rPr lang="nl-BE" sz="2000" dirty="0">
                <a:latin typeface="Myriad Pro" panose="020B0503030403020204" pitchFamily="34" charset="0"/>
              </a:rPr>
              <a:t> </a:t>
            </a:r>
            <a:r>
              <a:rPr lang="nl-BE" sz="2000" dirty="0" err="1">
                <a:latin typeface="Myriad Pro" panose="020B0503030403020204" pitchFamily="34" charset="0"/>
              </a:rPr>
              <a:t>character</a:t>
            </a:r>
            <a:endParaRPr lang="nl-BE" sz="2000" dirty="0">
              <a:latin typeface="Myriad Pro" panose="020B0503030403020204" pitchFamily="34" charset="0"/>
            </a:endParaRPr>
          </a:p>
          <a:p>
            <a:r>
              <a:rPr lang="nl-BE" sz="2000" dirty="0">
                <a:latin typeface="Myriad Pro" panose="020B0503030403020204" pitchFamily="34" charset="0"/>
              </a:rPr>
              <a:t>RISING ACTION	</a:t>
            </a:r>
            <a:r>
              <a:rPr lang="nl-BE" sz="2000" dirty="0" err="1">
                <a:latin typeface="Myriad Pro" panose="020B0503030403020204" pitchFamily="34" charset="0"/>
              </a:rPr>
              <a:t>reveal</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conflict or </a:t>
            </a:r>
            <a:r>
              <a:rPr lang="nl-BE" sz="2000" dirty="0" err="1">
                <a:latin typeface="Myriad Pro" panose="020B0503030403020204" pitchFamily="34" charset="0"/>
              </a:rPr>
              <a:t>obstacles</a:t>
            </a:r>
            <a:r>
              <a:rPr lang="nl-BE" sz="2000" dirty="0">
                <a:latin typeface="Myriad Pro" panose="020B0503030403020204" pitchFamily="34" charset="0"/>
              </a:rPr>
              <a:t> </a:t>
            </a:r>
            <a:r>
              <a:rPr lang="nl-BE" sz="2000" dirty="0" err="1">
                <a:latin typeface="Myriad Pro" panose="020B0503030403020204" pitchFamily="34" charset="0"/>
              </a:rPr>
              <a:t>to</a:t>
            </a:r>
            <a:r>
              <a:rPr lang="nl-BE" sz="2000" dirty="0">
                <a:latin typeface="Myriad Pro" panose="020B0503030403020204" pitchFamily="34" charset="0"/>
              </a:rPr>
              <a:t> </a:t>
            </a:r>
            <a:r>
              <a:rPr lang="nl-BE" sz="2000" dirty="0" err="1">
                <a:latin typeface="Myriad Pro" panose="020B0503030403020204" pitchFamily="34" charset="0"/>
              </a:rPr>
              <a:t>be</a:t>
            </a:r>
            <a:r>
              <a:rPr lang="nl-BE" sz="2000" dirty="0">
                <a:latin typeface="Myriad Pro" panose="020B0503030403020204" pitchFamily="34" charset="0"/>
              </a:rPr>
              <a:t> </a:t>
            </a:r>
            <a:r>
              <a:rPr lang="nl-BE" sz="2000" dirty="0" err="1">
                <a:latin typeface="Myriad Pro" panose="020B0503030403020204" pitchFamily="34" charset="0"/>
              </a:rPr>
              <a:t>overcome</a:t>
            </a:r>
            <a:endParaRPr lang="nl-BE" sz="2000" dirty="0">
              <a:latin typeface="Myriad Pro" panose="020B0503030403020204" pitchFamily="34" charset="0"/>
            </a:endParaRPr>
          </a:p>
          <a:p>
            <a:r>
              <a:rPr lang="nl-BE" sz="2000" dirty="0">
                <a:latin typeface="Myriad Pro" panose="020B0503030403020204" pitchFamily="34" charset="0"/>
              </a:rPr>
              <a:t>CLIMAX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turning</a:t>
            </a:r>
            <a:r>
              <a:rPr lang="nl-BE" sz="2000" dirty="0">
                <a:latin typeface="Myriad Pro" panose="020B0503030403020204" pitchFamily="34" charset="0"/>
              </a:rPr>
              <a:t> point, </a:t>
            </a:r>
            <a:r>
              <a:rPr lang="nl-BE" sz="2000" dirty="0" err="1">
                <a:latin typeface="Myriad Pro" panose="020B0503030403020204" pitchFamily="34" charset="0"/>
              </a:rPr>
              <a:t>when</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main</a:t>
            </a:r>
            <a:r>
              <a:rPr lang="nl-BE" sz="2000" dirty="0">
                <a:latin typeface="Myriad Pro" panose="020B0503030403020204" pitchFamily="34" charset="0"/>
              </a:rPr>
              <a:t> </a:t>
            </a:r>
            <a:r>
              <a:rPr lang="nl-BE" sz="2000" dirty="0" err="1">
                <a:latin typeface="Myriad Pro" panose="020B0503030403020204" pitchFamily="34" charset="0"/>
              </a:rPr>
              <a:t>character</a:t>
            </a:r>
            <a:r>
              <a:rPr lang="nl-BE" sz="2000" dirty="0">
                <a:latin typeface="Myriad Pro" panose="020B0503030403020204" pitchFamily="34" charset="0"/>
              </a:rPr>
              <a:t> </a:t>
            </a:r>
            <a:r>
              <a:rPr lang="nl-BE" sz="2000" dirty="0" err="1">
                <a:latin typeface="Myriad Pro" panose="020B0503030403020204" pitchFamily="34" charset="0"/>
              </a:rPr>
              <a:t>becomes</a:t>
            </a:r>
            <a:r>
              <a:rPr lang="nl-BE" sz="2000" dirty="0">
                <a:latin typeface="Myriad Pro" panose="020B0503030403020204" pitchFamily="34" charset="0"/>
              </a:rPr>
              <a:t> a </a:t>
            </a:r>
            <a:r>
              <a:rPr lang="nl-BE" sz="2000" dirty="0" err="1">
                <a:latin typeface="Myriad Pro" panose="020B0503030403020204" pitchFamily="34" charset="0"/>
              </a:rPr>
              <a:t>hero</a:t>
            </a:r>
            <a:r>
              <a:rPr lang="nl-BE" sz="2000" dirty="0">
                <a:latin typeface="Myriad Pro" panose="020B0503030403020204" pitchFamily="34" charset="0"/>
              </a:rPr>
              <a:t> (‘</a:t>
            </a:r>
            <a:r>
              <a:rPr lang="nl-BE" sz="2000" dirty="0" err="1">
                <a:latin typeface="Myriad Pro" panose="020B0503030403020204" pitchFamily="34" charset="0"/>
              </a:rPr>
              <a:t>gets</a:t>
            </a:r>
            <a:r>
              <a:rPr lang="nl-BE" sz="2000" dirty="0">
                <a:latin typeface="Myriad Pro" panose="020B0503030403020204" pitchFamily="34" charset="0"/>
              </a:rPr>
              <a:t> 		</a:t>
            </a:r>
            <a:r>
              <a:rPr lang="nl-BE" sz="2000" dirty="0" err="1">
                <a:latin typeface="Myriad Pro" panose="020B0503030403020204" pitchFamily="34" charset="0"/>
              </a:rPr>
              <a:t>your</a:t>
            </a:r>
            <a:r>
              <a:rPr lang="nl-BE" sz="2000" dirty="0">
                <a:latin typeface="Myriad Pro" panose="020B0503030403020204" pitchFamily="34" charset="0"/>
              </a:rPr>
              <a:t> </a:t>
            </a:r>
            <a:r>
              <a:rPr lang="nl-BE" sz="2000" dirty="0" err="1">
                <a:latin typeface="Myriad Pro" panose="020B0503030403020204" pitchFamily="34" charset="0"/>
              </a:rPr>
              <a:t>appreciation</a:t>
            </a:r>
            <a:r>
              <a:rPr lang="nl-BE" sz="2000" dirty="0">
                <a:latin typeface="Myriad Pro" panose="020B0503030403020204" pitchFamily="34" charset="0"/>
              </a:rPr>
              <a:t>’)</a:t>
            </a:r>
          </a:p>
          <a:p>
            <a:r>
              <a:rPr lang="nl-BE" sz="2000" dirty="0">
                <a:latin typeface="Myriad Pro" panose="020B0503030403020204" pitchFamily="34" charset="0"/>
              </a:rPr>
              <a:t>RESOLUTION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conclusion</a:t>
            </a:r>
            <a:r>
              <a:rPr lang="nl-BE" sz="2000" dirty="0">
                <a:latin typeface="Myriad Pro" panose="020B0503030403020204" pitchFamily="34" charset="0"/>
              </a:rPr>
              <a:t>, </a:t>
            </a:r>
            <a:r>
              <a:rPr lang="nl-BE" sz="2000" dirty="0" err="1">
                <a:latin typeface="Myriad Pro" panose="020B0503030403020204" pitchFamily="34" charset="0"/>
              </a:rPr>
              <a:t>where</a:t>
            </a:r>
            <a:r>
              <a:rPr lang="nl-BE" sz="2000" dirty="0">
                <a:latin typeface="Myriad Pro" panose="020B0503030403020204" pitchFamily="34" charset="0"/>
              </a:rPr>
              <a:t> </a:t>
            </a:r>
            <a:r>
              <a:rPr lang="nl-BE" sz="2000" dirty="0" err="1">
                <a:latin typeface="Myriad Pro" panose="020B0503030403020204" pitchFamily="34" charset="0"/>
              </a:rPr>
              <a:t>obstacles</a:t>
            </a:r>
            <a:r>
              <a:rPr lang="nl-BE" sz="2000" dirty="0">
                <a:latin typeface="Myriad Pro" panose="020B0503030403020204" pitchFamily="34" charset="0"/>
              </a:rPr>
              <a:t> are </a:t>
            </a:r>
            <a:r>
              <a:rPr lang="nl-BE" sz="2000" dirty="0" err="1">
                <a:latin typeface="Myriad Pro" panose="020B0503030403020204" pitchFamily="34" charset="0"/>
              </a:rPr>
              <a:t>overcome</a:t>
            </a:r>
            <a:r>
              <a:rPr lang="nl-BE" sz="2000" dirty="0">
                <a:latin typeface="Myriad Pro" panose="020B0503030403020204" pitchFamily="34" charset="0"/>
              </a:rPr>
              <a:t> / </a:t>
            </a:r>
            <a:r>
              <a:rPr lang="nl-BE" sz="2000" dirty="0" err="1">
                <a:latin typeface="Myriad Pro" panose="020B0503030403020204" pitchFamily="34" charset="0"/>
              </a:rPr>
              <a:t>the</a:t>
            </a:r>
            <a:r>
              <a:rPr lang="nl-BE" sz="2000" dirty="0">
                <a:latin typeface="Myriad Pro" panose="020B0503030403020204" pitchFamily="34" charset="0"/>
              </a:rPr>
              <a:t> end of </a:t>
            </a:r>
            <a:r>
              <a:rPr lang="nl-BE" sz="2000" dirty="0" err="1">
                <a:latin typeface="Myriad Pro" panose="020B0503030403020204" pitchFamily="34" charset="0"/>
              </a:rPr>
              <a:t>the</a:t>
            </a:r>
            <a:r>
              <a:rPr lang="nl-BE" sz="2000" dirty="0">
                <a:latin typeface="Myriad Pro" panose="020B0503030403020204" pitchFamily="34" charset="0"/>
              </a:rPr>
              <a:t> story 		</a:t>
            </a:r>
            <a:r>
              <a:rPr lang="nl-BE" sz="2000" dirty="0" err="1">
                <a:latin typeface="Myriad Pro" panose="020B0503030403020204" pitchFamily="34" charset="0"/>
              </a:rPr>
              <a:t>reveals</a:t>
            </a:r>
            <a:r>
              <a:rPr lang="nl-BE" sz="2000" dirty="0">
                <a:latin typeface="Myriad Pro" panose="020B0503030403020204" pitchFamily="34" charset="0"/>
              </a:rPr>
              <a:t> </a:t>
            </a:r>
            <a:r>
              <a:rPr lang="nl-BE" sz="2000" dirty="0" err="1">
                <a:latin typeface="Myriad Pro" panose="020B0503030403020204" pitchFamily="34" charset="0"/>
              </a:rPr>
              <a:t>the</a:t>
            </a:r>
            <a:r>
              <a:rPr lang="nl-BE" sz="2000" dirty="0">
                <a:latin typeface="Myriad Pro" panose="020B0503030403020204" pitchFamily="34" charset="0"/>
              </a:rPr>
              <a:t> </a:t>
            </a:r>
            <a:r>
              <a:rPr lang="nl-BE" sz="2000" dirty="0" err="1">
                <a:latin typeface="Myriad Pro" panose="020B0503030403020204" pitchFamily="34" charset="0"/>
              </a:rPr>
              <a:t>main</a:t>
            </a:r>
            <a:r>
              <a:rPr lang="nl-BE" sz="2000" dirty="0">
                <a:latin typeface="Myriad Pro" panose="020B0503030403020204" pitchFamily="34" charset="0"/>
              </a:rPr>
              <a:t> point or </a:t>
            </a:r>
            <a:r>
              <a:rPr lang="nl-BE" sz="2000" dirty="0" err="1">
                <a:latin typeface="Myriad Pro" panose="020B0503030403020204" pitchFamily="34" charset="0"/>
              </a:rPr>
              <a:t>essential</a:t>
            </a:r>
            <a:r>
              <a:rPr lang="nl-BE" sz="2000" dirty="0">
                <a:latin typeface="Myriad Pro" panose="020B0503030403020204" pitchFamily="34" charset="0"/>
              </a:rPr>
              <a:t> </a:t>
            </a:r>
            <a:r>
              <a:rPr lang="nl-BE" sz="2000" dirty="0" err="1">
                <a:latin typeface="Myriad Pro" panose="020B0503030403020204" pitchFamily="34" charset="0"/>
              </a:rPr>
              <a:t>lesson</a:t>
            </a:r>
            <a:endParaRPr lang="nl-BE" sz="2000" dirty="0">
              <a:latin typeface="Myriad Pro" panose="020B0503030403020204" pitchFamily="34" charset="0"/>
            </a:endParaRPr>
          </a:p>
          <a:p>
            <a:r>
              <a:rPr lang="nl-BE" sz="2000" dirty="0">
                <a:latin typeface="Myriad Pro" panose="020B0503030403020204" pitchFamily="34" charset="0"/>
              </a:rPr>
              <a:t>CTA		</a:t>
            </a:r>
            <a:r>
              <a:rPr lang="nl-BE" sz="2000" dirty="0" err="1">
                <a:latin typeface="Myriad Pro" panose="020B0503030403020204" pitchFamily="34" charset="0"/>
              </a:rPr>
              <a:t>what</a:t>
            </a:r>
            <a:r>
              <a:rPr lang="nl-BE" sz="2000" dirty="0">
                <a:latin typeface="Myriad Pro" panose="020B0503030403020204" pitchFamily="34" charset="0"/>
              </a:rPr>
              <a:t> do </a:t>
            </a:r>
            <a:r>
              <a:rPr lang="nl-BE" sz="2000" dirty="0" err="1">
                <a:latin typeface="Myriad Pro" panose="020B0503030403020204" pitchFamily="34" charset="0"/>
              </a:rPr>
              <a:t>you</a:t>
            </a:r>
            <a:r>
              <a:rPr lang="nl-BE" sz="2000" dirty="0">
                <a:latin typeface="Myriad Pro" panose="020B0503030403020204" pitchFamily="34" charset="0"/>
              </a:rPr>
              <a:t> want </a:t>
            </a:r>
            <a:r>
              <a:rPr lang="nl-BE" sz="2000" dirty="0" err="1">
                <a:latin typeface="Myriad Pro" panose="020B0503030403020204" pitchFamily="34" charset="0"/>
              </a:rPr>
              <a:t>your</a:t>
            </a:r>
            <a:r>
              <a:rPr lang="nl-BE" sz="2000" dirty="0">
                <a:latin typeface="Myriad Pro" panose="020B0503030403020204" pitchFamily="34" charset="0"/>
              </a:rPr>
              <a:t> readers </a:t>
            </a:r>
            <a:r>
              <a:rPr lang="nl-BE" sz="2000" dirty="0" err="1">
                <a:latin typeface="Myriad Pro" panose="020B0503030403020204" pitchFamily="34" charset="0"/>
              </a:rPr>
              <a:t>to</a:t>
            </a:r>
            <a:r>
              <a:rPr lang="nl-BE" sz="2000" dirty="0">
                <a:latin typeface="Myriad Pro" panose="020B0503030403020204" pitchFamily="34" charset="0"/>
              </a:rPr>
              <a:t> do </a:t>
            </a:r>
            <a:r>
              <a:rPr lang="nl-BE" sz="2000" dirty="0" err="1">
                <a:latin typeface="Myriad Pro" panose="020B0503030403020204" pitchFamily="34" charset="0"/>
              </a:rPr>
              <a:t>after</a:t>
            </a:r>
            <a:r>
              <a:rPr lang="nl-BE" sz="2000" dirty="0">
                <a:latin typeface="Myriad Pro" panose="020B0503030403020204" pitchFamily="34" charset="0"/>
              </a:rPr>
              <a:t> reading? </a:t>
            </a:r>
          </a:p>
        </p:txBody>
      </p:sp>
    </p:spTree>
    <p:extLst>
      <p:ext uri="{BB962C8B-B14F-4D97-AF65-F5344CB8AC3E}">
        <p14:creationId xmlns:p14="http://schemas.microsoft.com/office/powerpoint/2010/main" val="350922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12</a:t>
            </a:fld>
            <a:endParaRPr lang="nl-BE"/>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0" y="350890"/>
            <a:ext cx="12339961" cy="5691807"/>
          </a:xfrm>
          <a:prstGeom prst="rect">
            <a:avLst/>
          </a:prstGeom>
        </p:spPr>
      </p:pic>
      <p:sp>
        <p:nvSpPr>
          <p:cNvPr id="5" name="Tekstvak 4"/>
          <p:cNvSpPr txBox="1"/>
          <p:nvPr/>
        </p:nvSpPr>
        <p:spPr>
          <a:xfrm>
            <a:off x="704665" y="807866"/>
            <a:ext cx="2166151" cy="523220"/>
          </a:xfrm>
          <a:prstGeom prst="rect">
            <a:avLst/>
          </a:prstGeom>
          <a:noFill/>
        </p:spPr>
        <p:txBody>
          <a:bodyPr wrap="square" rtlCol="0">
            <a:spAutoFit/>
          </a:bodyPr>
          <a:lstStyle/>
          <a:p>
            <a:r>
              <a:rPr lang="nl-BE" sz="2800" dirty="0">
                <a:solidFill>
                  <a:schemeClr val="bg1"/>
                </a:solidFill>
                <a:latin typeface="Myriad Pro" panose="020B0503030403020204" pitchFamily="34" charset="0"/>
              </a:rPr>
              <a:t>Set </a:t>
            </a:r>
            <a:r>
              <a:rPr lang="nl-BE" sz="2800" dirty="0" err="1">
                <a:solidFill>
                  <a:schemeClr val="bg1"/>
                </a:solidFill>
                <a:latin typeface="Myriad Pro" panose="020B0503030403020204" pitchFamily="34" charset="0"/>
              </a:rPr>
              <a:t>the</a:t>
            </a:r>
            <a:r>
              <a:rPr lang="nl-BE" sz="2800" dirty="0">
                <a:solidFill>
                  <a:schemeClr val="bg1"/>
                </a:solidFill>
                <a:latin typeface="Myriad Pro" panose="020B0503030403020204" pitchFamily="34" charset="0"/>
              </a:rPr>
              <a:t> stage</a:t>
            </a:r>
          </a:p>
        </p:txBody>
      </p:sp>
      <p:sp>
        <p:nvSpPr>
          <p:cNvPr id="6" name="Tekstvak 5"/>
          <p:cNvSpPr txBox="1"/>
          <p:nvPr/>
        </p:nvSpPr>
        <p:spPr>
          <a:xfrm>
            <a:off x="4958176" y="807867"/>
            <a:ext cx="2263808" cy="523220"/>
          </a:xfrm>
          <a:prstGeom prst="rect">
            <a:avLst/>
          </a:prstGeom>
          <a:noFill/>
        </p:spPr>
        <p:txBody>
          <a:bodyPr wrap="square" rtlCol="0">
            <a:spAutoFit/>
          </a:bodyPr>
          <a:lstStyle/>
          <a:p>
            <a:r>
              <a:rPr lang="nl-BE" sz="2800" dirty="0" err="1">
                <a:solidFill>
                  <a:schemeClr val="bg1"/>
                </a:solidFill>
                <a:latin typeface="Myriad Pro" panose="020B0503030403020204" pitchFamily="34" charset="0"/>
              </a:rPr>
              <a:t>Use</a:t>
            </a:r>
            <a:r>
              <a:rPr lang="nl-BE" sz="2800" dirty="0">
                <a:solidFill>
                  <a:schemeClr val="bg1"/>
                </a:solidFill>
                <a:latin typeface="Myriad Pro" panose="020B0503030403020204" pitchFamily="34" charset="0"/>
              </a:rPr>
              <a:t> </a:t>
            </a:r>
            <a:r>
              <a:rPr lang="nl-BE" sz="2800" dirty="0" err="1">
                <a:solidFill>
                  <a:schemeClr val="bg1"/>
                </a:solidFill>
                <a:latin typeface="Myriad Pro" panose="020B0503030403020204" pitchFamily="34" charset="0"/>
              </a:rPr>
              <a:t>dialogues</a:t>
            </a:r>
            <a:endParaRPr lang="nl-BE" sz="2800" dirty="0">
              <a:solidFill>
                <a:schemeClr val="bg1"/>
              </a:solidFill>
              <a:latin typeface="Myriad Pro" panose="020B0503030403020204" pitchFamily="34" charset="0"/>
            </a:endParaRPr>
          </a:p>
        </p:txBody>
      </p:sp>
      <p:sp>
        <p:nvSpPr>
          <p:cNvPr id="7" name="Tekstvak 6"/>
          <p:cNvSpPr txBox="1"/>
          <p:nvPr/>
        </p:nvSpPr>
        <p:spPr>
          <a:xfrm>
            <a:off x="9230554" y="807867"/>
            <a:ext cx="2450238" cy="523220"/>
          </a:xfrm>
          <a:prstGeom prst="rect">
            <a:avLst/>
          </a:prstGeom>
          <a:noFill/>
        </p:spPr>
        <p:txBody>
          <a:bodyPr wrap="square" rtlCol="0">
            <a:spAutoFit/>
          </a:bodyPr>
          <a:lstStyle/>
          <a:p>
            <a:r>
              <a:rPr lang="nl-BE" sz="2800" dirty="0" err="1">
                <a:solidFill>
                  <a:schemeClr val="bg1"/>
                </a:solidFill>
                <a:latin typeface="Myriad Pro" panose="020B0503030403020204" pitchFamily="34" charset="0"/>
              </a:rPr>
              <a:t>One</a:t>
            </a:r>
            <a:r>
              <a:rPr lang="nl-BE" sz="2800" dirty="0">
                <a:solidFill>
                  <a:schemeClr val="bg1"/>
                </a:solidFill>
                <a:latin typeface="Myriad Pro" panose="020B0503030403020204" pitchFamily="34" charset="0"/>
              </a:rPr>
              <a:t> take-</a:t>
            </a:r>
            <a:r>
              <a:rPr lang="nl-BE" sz="2800" dirty="0" err="1">
                <a:solidFill>
                  <a:schemeClr val="bg1"/>
                </a:solidFill>
                <a:latin typeface="Myriad Pro" panose="020B0503030403020204" pitchFamily="34" charset="0"/>
              </a:rPr>
              <a:t>away</a:t>
            </a:r>
            <a:endParaRPr lang="nl-BE" sz="280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1637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13</a:t>
            </a:fld>
            <a:endParaRPr lang="nl-BE"/>
          </a:p>
        </p:txBody>
      </p:sp>
      <p:pic>
        <p:nvPicPr>
          <p:cNvPr id="3" name="Afbeelding 2"/>
          <p:cNvPicPr>
            <a:picLocks noChangeAspect="1"/>
          </p:cNvPicPr>
          <p:nvPr/>
        </p:nvPicPr>
        <p:blipFill rotWithShape="1">
          <a:blip r:embed="rId2"/>
          <a:srcRect l="5313" t="8496" r="5287" b="5231"/>
          <a:stretch/>
        </p:blipFill>
        <p:spPr>
          <a:xfrm>
            <a:off x="167146" y="1"/>
            <a:ext cx="11709679" cy="6356350"/>
          </a:xfrm>
          <a:prstGeom prst="rect">
            <a:avLst/>
          </a:prstGeom>
        </p:spPr>
      </p:pic>
      <p:sp>
        <p:nvSpPr>
          <p:cNvPr id="5" name="Ovaal 4"/>
          <p:cNvSpPr/>
          <p:nvPr/>
        </p:nvSpPr>
        <p:spPr>
          <a:xfrm>
            <a:off x="6843252" y="2802194"/>
            <a:ext cx="2831690" cy="943896"/>
          </a:xfrm>
          <a:prstGeom prst="ellipse">
            <a:avLst/>
          </a:prstGeom>
          <a:no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Ovaal 5"/>
          <p:cNvSpPr/>
          <p:nvPr/>
        </p:nvSpPr>
        <p:spPr>
          <a:xfrm>
            <a:off x="6587614" y="3500284"/>
            <a:ext cx="3323303" cy="2212258"/>
          </a:xfrm>
          <a:prstGeom prst="ellipse">
            <a:avLst/>
          </a:prstGeom>
          <a:noFill/>
          <a:ln>
            <a:solidFill>
              <a:srgbClr val="F3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668118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14</a:t>
            </a:fld>
            <a:endParaRPr lang="nl-BE"/>
          </a:p>
        </p:txBody>
      </p:sp>
      <p:pic>
        <p:nvPicPr>
          <p:cNvPr id="3" name="Afbeelding 2"/>
          <p:cNvPicPr>
            <a:picLocks noChangeAspect="1"/>
          </p:cNvPicPr>
          <p:nvPr/>
        </p:nvPicPr>
        <p:blipFill>
          <a:blip r:embed="rId3"/>
          <a:stretch>
            <a:fillRect/>
          </a:stretch>
        </p:blipFill>
        <p:spPr>
          <a:xfrm>
            <a:off x="-1406769" y="-1347109"/>
            <a:ext cx="15812756" cy="8894675"/>
          </a:xfrm>
          <a:prstGeom prst="rect">
            <a:avLst/>
          </a:prstGeom>
        </p:spPr>
      </p:pic>
      <p:cxnSp>
        <p:nvCxnSpPr>
          <p:cNvPr id="5" name="Rechte verbindingslijn 4"/>
          <p:cNvCxnSpPr/>
          <p:nvPr/>
        </p:nvCxnSpPr>
        <p:spPr>
          <a:xfrm>
            <a:off x="3828422" y="1939332"/>
            <a:ext cx="1657978" cy="10048"/>
          </a:xfrm>
          <a:prstGeom prst="line">
            <a:avLst/>
          </a:prstGeom>
          <a:ln>
            <a:solidFill>
              <a:srgbClr val="F3A900"/>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flipV="1">
            <a:off x="1448637" y="2150347"/>
            <a:ext cx="832339" cy="1675"/>
          </a:xfrm>
          <a:prstGeom prst="line">
            <a:avLst/>
          </a:prstGeom>
          <a:ln>
            <a:solidFill>
              <a:srgbClr val="F3A900"/>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p:nvCxnSpPr>
        <p:spPr>
          <a:xfrm>
            <a:off x="2877178" y="2545584"/>
            <a:ext cx="629697" cy="6697"/>
          </a:xfrm>
          <a:prstGeom prst="line">
            <a:avLst/>
          </a:prstGeom>
          <a:ln>
            <a:solidFill>
              <a:srgbClr val="F3A900"/>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a:off x="1448637" y="5853167"/>
            <a:ext cx="3676022" cy="5022"/>
          </a:xfrm>
          <a:prstGeom prst="line">
            <a:avLst/>
          </a:prstGeom>
          <a:ln>
            <a:solidFill>
              <a:srgbClr val="F3A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06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15</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32656"/>
            <a:ext cx="13343138" cy="8895425"/>
          </a:xfrm>
          <a:prstGeom prst="rect">
            <a:avLst/>
          </a:prstGeom>
        </p:spPr>
      </p:pic>
    </p:spTree>
    <p:extLst>
      <p:ext uri="{BB962C8B-B14F-4D97-AF65-F5344CB8AC3E}">
        <p14:creationId xmlns:p14="http://schemas.microsoft.com/office/powerpoint/2010/main" val="424542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2" name="Tijdelijke aanduiding voor dianummer 1"/>
          <p:cNvSpPr>
            <a:spLocks noGrp="1"/>
          </p:cNvSpPr>
          <p:nvPr>
            <p:ph type="sldNum" sz="quarter" idx="12"/>
          </p:nvPr>
        </p:nvSpPr>
        <p:spPr/>
        <p:txBody>
          <a:bodyPr/>
          <a:lstStyle/>
          <a:p>
            <a:fld id="{7BBD779C-2F7E-4E37-98B3-D31B423F7D0C}" type="slidenum">
              <a:rPr lang="nl-BE" smtClean="0"/>
              <a:t>16</a:t>
            </a:fld>
            <a:endParaRPr lang="nl-BE"/>
          </a:p>
        </p:txBody>
      </p:sp>
      <p:sp>
        <p:nvSpPr>
          <p:cNvPr id="4" name="Tekstvak 3"/>
          <p:cNvSpPr txBox="1"/>
          <p:nvPr/>
        </p:nvSpPr>
        <p:spPr>
          <a:xfrm rot="20928515">
            <a:off x="1062085" y="1947714"/>
            <a:ext cx="3896388" cy="830997"/>
          </a:xfrm>
          <a:prstGeom prst="rect">
            <a:avLst/>
          </a:prstGeom>
          <a:noFill/>
        </p:spPr>
        <p:txBody>
          <a:bodyPr wrap="square" rtlCol="0">
            <a:spAutoFit/>
          </a:bodyPr>
          <a:lstStyle/>
          <a:p>
            <a:r>
              <a:rPr lang="nl-BE" sz="4800" dirty="0" err="1">
                <a:solidFill>
                  <a:schemeClr val="bg1"/>
                </a:solidFill>
                <a:latin typeface="Le Festin" panose="02000500000000000000" pitchFamily="2" charset="0"/>
              </a:rPr>
              <a:t>Stay</a:t>
            </a:r>
            <a:r>
              <a:rPr lang="nl-BE" sz="4800" dirty="0">
                <a:solidFill>
                  <a:schemeClr val="bg1"/>
                </a:solidFill>
                <a:latin typeface="Le Festin" panose="02000500000000000000" pitchFamily="2" charset="0"/>
              </a:rPr>
              <a:t> </a:t>
            </a:r>
            <a:r>
              <a:rPr lang="nl-BE" sz="4800" dirty="0" err="1">
                <a:solidFill>
                  <a:schemeClr val="bg1"/>
                </a:solidFill>
                <a:latin typeface="Le Festin" panose="02000500000000000000" pitchFamily="2" charset="0"/>
              </a:rPr>
              <a:t>curious</a:t>
            </a:r>
            <a:endParaRPr lang="nl-BE" sz="4800" dirty="0">
              <a:solidFill>
                <a:schemeClr val="bg1"/>
              </a:solidFill>
              <a:latin typeface="Le Festin" panose="02000500000000000000" pitchFamily="2" charset="0"/>
            </a:endParaRPr>
          </a:p>
        </p:txBody>
      </p:sp>
    </p:spTree>
    <p:extLst>
      <p:ext uri="{BB962C8B-B14F-4D97-AF65-F5344CB8AC3E}">
        <p14:creationId xmlns:p14="http://schemas.microsoft.com/office/powerpoint/2010/main" val="1712220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10" y="1995056"/>
            <a:ext cx="1538210"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1563148"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COPYWRITING</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17</a:t>
            </a:fld>
            <a:endParaRPr lang="nl-BE"/>
          </a:p>
        </p:txBody>
      </p:sp>
      <p:sp>
        <p:nvSpPr>
          <p:cNvPr id="5" name="Tekstvak 4"/>
          <p:cNvSpPr txBox="1"/>
          <p:nvPr/>
        </p:nvSpPr>
        <p:spPr>
          <a:xfrm>
            <a:off x="2552007" y="2644422"/>
            <a:ext cx="9210501" cy="3139321"/>
          </a:xfrm>
          <a:prstGeom prst="rect">
            <a:avLst/>
          </a:prstGeom>
          <a:noFill/>
        </p:spPr>
        <p:txBody>
          <a:bodyPr wrap="square" rtlCol="0">
            <a:spAutoFit/>
          </a:bodyPr>
          <a:lstStyle/>
          <a:p>
            <a:pPr fontAlgn="base"/>
            <a:r>
              <a:rPr lang="en-US" b="1" dirty="0">
                <a:latin typeface="Myriad Pro" panose="020B0503030403020204" pitchFamily="34" charset="0"/>
              </a:rPr>
              <a:t>ACTIVE VS. PASSIVE VOICE</a:t>
            </a:r>
          </a:p>
          <a:p>
            <a:pPr fontAlgn="base"/>
            <a:endParaRPr lang="en-US" b="1" dirty="0">
              <a:latin typeface="Myriad Pro" panose="020B0503030403020204" pitchFamily="34" charset="0"/>
            </a:endParaRPr>
          </a:p>
          <a:p>
            <a:pPr fontAlgn="base"/>
            <a:r>
              <a:rPr lang="en-US" dirty="0">
                <a:latin typeface="Myriad Pro" panose="020B0503030403020204" pitchFamily="34" charset="0"/>
              </a:rPr>
              <a:t>In a sentence written in the active voice, the subject of sentence performs the action. </a:t>
            </a:r>
          </a:p>
          <a:p>
            <a:pPr fontAlgn="base"/>
            <a:r>
              <a:rPr lang="en-US" dirty="0">
                <a:latin typeface="Myriad Pro" panose="020B0503030403020204" pitchFamily="34" charset="0"/>
              </a:rPr>
              <a:t>In a sentence written in the passive voice, the subject receives the action.</a:t>
            </a:r>
          </a:p>
          <a:p>
            <a:pPr fontAlgn="base"/>
            <a:endParaRPr lang="en-US" dirty="0">
              <a:latin typeface="Myriad Pro" panose="020B0503030403020204" pitchFamily="34" charset="0"/>
            </a:endParaRPr>
          </a:p>
          <a:p>
            <a:pPr fontAlgn="base"/>
            <a:r>
              <a:rPr lang="en-US" dirty="0">
                <a:latin typeface="Myriad Pro" panose="020B0503030403020204" pitchFamily="34" charset="0"/>
              </a:rPr>
              <a:t>e.g. </a:t>
            </a:r>
          </a:p>
          <a:p>
            <a:pPr fontAlgn="base"/>
            <a:r>
              <a:rPr lang="en-US" b="1" i="1" dirty="0">
                <a:latin typeface="Myriad Pro" panose="020B0503030403020204" pitchFamily="34" charset="0"/>
              </a:rPr>
              <a:t>Active:</a:t>
            </a:r>
            <a:r>
              <a:rPr lang="en-US" i="1" dirty="0">
                <a:latin typeface="Myriad Pro" panose="020B0503030403020204" pitchFamily="34" charset="0"/>
              </a:rPr>
              <a:t> Researchers earlier showed that high stress can cause heart attacks.</a:t>
            </a:r>
            <a:br>
              <a:rPr lang="en-US" i="1" dirty="0">
                <a:latin typeface="Myriad Pro" panose="020B0503030403020204" pitchFamily="34" charset="0"/>
              </a:rPr>
            </a:br>
            <a:r>
              <a:rPr lang="en-US" b="1" i="1" dirty="0">
                <a:latin typeface="Myriad Pro" panose="020B0503030403020204" pitchFamily="34" charset="0"/>
              </a:rPr>
              <a:t>Passive:</a:t>
            </a:r>
            <a:r>
              <a:rPr lang="en-US" i="1" dirty="0">
                <a:latin typeface="Myriad Pro" panose="020B0503030403020204" pitchFamily="34" charset="0"/>
              </a:rPr>
              <a:t> It was earlier demonstrated that heart attacks can be caused by high stress.</a:t>
            </a:r>
          </a:p>
          <a:p>
            <a:pPr fontAlgn="base"/>
            <a:endParaRPr lang="en-US" i="1" dirty="0">
              <a:latin typeface="Myriad Pro" panose="020B0503030403020204" pitchFamily="34" charset="0"/>
            </a:endParaRPr>
          </a:p>
          <a:p>
            <a:pPr fontAlgn="base"/>
            <a:r>
              <a:rPr lang="en-US" b="1" i="1" dirty="0">
                <a:latin typeface="Myriad Pro" panose="020B0503030403020204" pitchFamily="34" charset="0"/>
              </a:rPr>
              <a:t>Active:</a:t>
            </a:r>
            <a:r>
              <a:rPr lang="en-US" i="1" dirty="0">
                <a:latin typeface="Myriad Pro" panose="020B0503030403020204" pitchFamily="34" charset="0"/>
              </a:rPr>
              <a:t> The dog bit the man.</a:t>
            </a:r>
            <a:br>
              <a:rPr lang="en-US" i="1" dirty="0">
                <a:latin typeface="Myriad Pro" panose="020B0503030403020204" pitchFamily="34" charset="0"/>
              </a:rPr>
            </a:br>
            <a:r>
              <a:rPr lang="en-US" b="1" i="1" dirty="0">
                <a:latin typeface="Myriad Pro" panose="020B0503030403020204" pitchFamily="34" charset="0"/>
              </a:rPr>
              <a:t>Passive:</a:t>
            </a:r>
            <a:r>
              <a:rPr lang="en-US" i="1" dirty="0">
                <a:latin typeface="Myriad Pro" panose="020B0503030403020204" pitchFamily="34" charset="0"/>
              </a:rPr>
              <a:t> The man was bitten by the dog.</a:t>
            </a:r>
          </a:p>
        </p:txBody>
      </p:sp>
    </p:spTree>
    <p:extLst>
      <p:ext uri="{BB962C8B-B14F-4D97-AF65-F5344CB8AC3E}">
        <p14:creationId xmlns:p14="http://schemas.microsoft.com/office/powerpoint/2010/main" val="342562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10" y="1995056"/>
            <a:ext cx="1538210"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1563148"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COPYWRITING</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18</a:t>
            </a:fld>
            <a:endParaRPr lang="nl-BE"/>
          </a:p>
        </p:txBody>
      </p:sp>
      <p:sp>
        <p:nvSpPr>
          <p:cNvPr id="5" name="Tekstvak 4"/>
          <p:cNvSpPr txBox="1"/>
          <p:nvPr/>
        </p:nvSpPr>
        <p:spPr>
          <a:xfrm>
            <a:off x="2552008" y="2644422"/>
            <a:ext cx="8666598" cy="1384995"/>
          </a:xfrm>
          <a:prstGeom prst="rect">
            <a:avLst/>
          </a:prstGeom>
          <a:noFill/>
        </p:spPr>
        <p:txBody>
          <a:bodyPr wrap="square" rtlCol="0">
            <a:spAutoFit/>
          </a:bodyPr>
          <a:lstStyle/>
          <a:p>
            <a:r>
              <a:rPr lang="en-US" sz="2800" dirty="0">
                <a:latin typeface="Myriad Pro" panose="020B0503030403020204" pitchFamily="34" charset="0"/>
              </a:rPr>
              <a:t>You need to master grammar, your language, punctuation, spelling, adjectives, and have a vast vocabulary to pull from when you write.</a:t>
            </a:r>
            <a:endParaRPr lang="nl-BE" sz="2400" dirty="0">
              <a:latin typeface="Myriad Pro" panose="020B0503030403020204" pitchFamily="34" charset="0"/>
            </a:endParaRPr>
          </a:p>
        </p:txBody>
      </p:sp>
    </p:spTree>
    <p:extLst>
      <p:ext uri="{BB962C8B-B14F-4D97-AF65-F5344CB8AC3E}">
        <p14:creationId xmlns:p14="http://schemas.microsoft.com/office/powerpoint/2010/main" val="330481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10" y="1995056"/>
            <a:ext cx="1538210"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1563148"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COPYWRITING</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19</a:t>
            </a:fld>
            <a:endParaRPr lang="nl-BE"/>
          </a:p>
        </p:txBody>
      </p:sp>
      <p:sp>
        <p:nvSpPr>
          <p:cNvPr id="5" name="Tekstvak 4"/>
          <p:cNvSpPr txBox="1"/>
          <p:nvPr/>
        </p:nvSpPr>
        <p:spPr>
          <a:xfrm>
            <a:off x="2552007" y="2644422"/>
            <a:ext cx="9210501" cy="923330"/>
          </a:xfrm>
          <a:prstGeom prst="rect">
            <a:avLst/>
          </a:prstGeom>
          <a:noFill/>
        </p:spPr>
        <p:txBody>
          <a:bodyPr wrap="square" rtlCol="0">
            <a:spAutoFit/>
          </a:bodyPr>
          <a:lstStyle/>
          <a:p>
            <a:pPr fontAlgn="base"/>
            <a:r>
              <a:rPr lang="en-US" b="1" dirty="0">
                <a:latin typeface="Myriad Pro" panose="020B0503030403020204" pitchFamily="34" charset="0"/>
              </a:rPr>
              <a:t>THE SHORTER THE BETTER</a:t>
            </a:r>
          </a:p>
          <a:p>
            <a:pPr fontAlgn="base"/>
            <a:endParaRPr lang="en-US" b="1" dirty="0">
              <a:latin typeface="Myriad Pro" panose="020B0503030403020204" pitchFamily="34" charset="0"/>
            </a:endParaRPr>
          </a:p>
          <a:p>
            <a:pPr fontAlgn="base"/>
            <a:r>
              <a:rPr lang="en-US" dirty="0">
                <a:latin typeface="Myriad Pro" panose="020B0503030403020204" pitchFamily="34" charset="0"/>
              </a:rPr>
              <a:t>True or false? </a:t>
            </a:r>
            <a:endParaRPr lang="en-US" i="1" dirty="0">
              <a:latin typeface="Myriad Pro" panose="020B0503030403020204" pitchFamily="34" charset="0"/>
            </a:endParaRPr>
          </a:p>
        </p:txBody>
      </p:sp>
    </p:spTree>
    <p:extLst>
      <p:ext uri="{BB962C8B-B14F-4D97-AF65-F5344CB8AC3E}">
        <p14:creationId xmlns:p14="http://schemas.microsoft.com/office/powerpoint/2010/main" val="134387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a:t>
            </a:fld>
            <a:endParaRPr lang="nl-BE"/>
          </a:p>
        </p:txBody>
      </p:sp>
      <p:sp>
        <p:nvSpPr>
          <p:cNvPr id="3" name="Tekstvak 2"/>
          <p:cNvSpPr txBox="1"/>
          <p:nvPr/>
        </p:nvSpPr>
        <p:spPr>
          <a:xfrm>
            <a:off x="1221970" y="3782291"/>
            <a:ext cx="9775767" cy="1477328"/>
          </a:xfrm>
          <a:prstGeom prst="rect">
            <a:avLst/>
          </a:prstGeom>
          <a:noFill/>
        </p:spPr>
        <p:txBody>
          <a:bodyPr wrap="square" rtlCol="0">
            <a:spAutoFit/>
          </a:bodyPr>
          <a:lstStyle/>
          <a:p>
            <a:pPr algn="ctr"/>
            <a:r>
              <a:rPr lang="en-US" b="1" dirty="0"/>
              <a:t>Disclaimer </a:t>
            </a:r>
            <a:r>
              <a:rPr lang="en-US" dirty="0"/>
              <a:t/>
            </a:r>
            <a:br>
              <a:rPr lang="en-US" dirty="0"/>
            </a:br>
            <a:endParaRPr lang="en-US" dirty="0"/>
          </a:p>
          <a:p>
            <a:pPr algn="ctr"/>
            <a:r>
              <a:rPr lang="en-US"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dirty="0">
              <a:effectLst/>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560" y="1886988"/>
            <a:ext cx="6816588" cy="1485743"/>
          </a:xfrm>
          <a:prstGeom prst="rect">
            <a:avLst/>
          </a:prstGeom>
        </p:spPr>
      </p:pic>
    </p:spTree>
    <p:extLst>
      <p:ext uri="{BB962C8B-B14F-4D97-AF65-F5344CB8AC3E}">
        <p14:creationId xmlns:p14="http://schemas.microsoft.com/office/powerpoint/2010/main" val="1457240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10" y="1995056"/>
            <a:ext cx="1538210"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1563148"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COPYWRITING</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20</a:t>
            </a:fld>
            <a:endParaRPr lang="nl-BE"/>
          </a:p>
        </p:txBody>
      </p:sp>
      <p:sp>
        <p:nvSpPr>
          <p:cNvPr id="5" name="Tekstvak 4"/>
          <p:cNvSpPr txBox="1"/>
          <p:nvPr/>
        </p:nvSpPr>
        <p:spPr>
          <a:xfrm>
            <a:off x="2552008" y="2644422"/>
            <a:ext cx="4586212" cy="1384995"/>
          </a:xfrm>
          <a:prstGeom prst="rect">
            <a:avLst/>
          </a:prstGeom>
          <a:noFill/>
        </p:spPr>
        <p:txBody>
          <a:bodyPr wrap="square" rtlCol="0">
            <a:spAutoFit/>
          </a:bodyPr>
          <a:lstStyle/>
          <a:p>
            <a:r>
              <a:rPr lang="nl-BE" sz="2800" dirty="0" err="1">
                <a:latin typeface="Myriad Pro" panose="020B0503030403020204" pitchFamily="34" charset="0"/>
              </a:rPr>
              <a:t>You</a:t>
            </a:r>
            <a:r>
              <a:rPr lang="nl-BE" sz="2800" dirty="0">
                <a:latin typeface="Myriad Pro" panose="020B0503030403020204" pitchFamily="34" charset="0"/>
              </a:rPr>
              <a:t> are </a:t>
            </a:r>
            <a:r>
              <a:rPr lang="nl-BE" sz="2800" dirty="0" err="1">
                <a:latin typeface="Myriad Pro" panose="020B0503030403020204" pitchFamily="34" charset="0"/>
              </a:rPr>
              <a:t>not</a:t>
            </a:r>
            <a:r>
              <a:rPr lang="nl-BE" sz="2800" dirty="0">
                <a:latin typeface="Myriad Pro" panose="020B0503030403020204" pitchFamily="34" charset="0"/>
              </a:rPr>
              <a:t> a robot, </a:t>
            </a:r>
          </a:p>
          <a:p>
            <a:r>
              <a:rPr lang="nl-BE" sz="2800" dirty="0" err="1">
                <a:latin typeface="Myriad Pro" panose="020B0503030403020204" pitchFamily="34" charset="0"/>
              </a:rPr>
              <a:t>you</a:t>
            </a:r>
            <a:r>
              <a:rPr lang="nl-BE" sz="2800" dirty="0">
                <a:latin typeface="Myriad Pro" panose="020B0503030403020204" pitchFamily="34" charset="0"/>
              </a:rPr>
              <a:t> are a human </a:t>
            </a:r>
            <a:r>
              <a:rPr lang="nl-BE" sz="2800" dirty="0" err="1">
                <a:latin typeface="Myriad Pro" panose="020B0503030403020204" pitchFamily="34" charset="0"/>
              </a:rPr>
              <a:t>being</a:t>
            </a:r>
            <a:r>
              <a:rPr lang="nl-BE" sz="2800" dirty="0">
                <a:latin typeface="Myriad Pro" panose="020B0503030403020204" pitchFamily="34" charset="0"/>
              </a:rPr>
              <a:t> </a:t>
            </a:r>
          </a:p>
          <a:p>
            <a:r>
              <a:rPr lang="nl-BE" sz="2800" dirty="0" err="1">
                <a:latin typeface="Myriad Pro" panose="020B0503030403020204" pitchFamily="34" charset="0"/>
              </a:rPr>
              <a:t>with</a:t>
            </a:r>
            <a:r>
              <a:rPr lang="nl-BE" sz="2800" dirty="0">
                <a:latin typeface="Myriad Pro" panose="020B0503030403020204" pitchFamily="34" charset="0"/>
              </a:rPr>
              <a:t> </a:t>
            </a:r>
            <a:r>
              <a:rPr lang="nl-BE" sz="2800" dirty="0" err="1">
                <a:latin typeface="Myriad Pro" panose="020B0503030403020204" pitchFamily="34" charset="0"/>
              </a:rPr>
              <a:t>feelings</a:t>
            </a:r>
            <a:r>
              <a:rPr lang="nl-BE" sz="2800" dirty="0">
                <a:latin typeface="Myriad Pro" panose="020B0503030403020204" pitchFamily="34" charset="0"/>
              </a:rPr>
              <a:t> </a:t>
            </a:r>
            <a:r>
              <a:rPr lang="nl-BE" sz="2800" dirty="0" err="1">
                <a:latin typeface="Myriad Pro" panose="020B0503030403020204" pitchFamily="34" charset="0"/>
              </a:rPr>
              <a:t>and</a:t>
            </a:r>
            <a:r>
              <a:rPr lang="nl-BE" sz="2800" dirty="0">
                <a:latin typeface="Myriad Pro" panose="020B0503030403020204" pitchFamily="34" charset="0"/>
              </a:rPr>
              <a:t> </a:t>
            </a:r>
            <a:r>
              <a:rPr lang="nl-BE" sz="2800" dirty="0" err="1">
                <a:latin typeface="Myriad Pro" panose="020B0503030403020204" pitchFamily="34" charset="0"/>
              </a:rPr>
              <a:t>empathy</a:t>
            </a:r>
            <a:r>
              <a:rPr lang="nl-BE" sz="2800" dirty="0">
                <a:latin typeface="Myriad Pro" panose="020B0503030403020204" pitchFamily="34" charset="0"/>
              </a:rPr>
              <a:t>.</a:t>
            </a:r>
            <a:endParaRPr lang="nl-BE" sz="2400" dirty="0">
              <a:latin typeface="Myriad Pro" panose="020B0503030403020204" pitchFamily="34" charset="0"/>
            </a:endParaRPr>
          </a:p>
        </p:txBody>
      </p:sp>
      <p:pic>
        <p:nvPicPr>
          <p:cNvPr id="7" name="Afbeelding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0518" y="0"/>
            <a:ext cx="4577808" cy="6858000"/>
          </a:xfrm>
          <a:prstGeom prst="rect">
            <a:avLst/>
          </a:prstGeom>
        </p:spPr>
      </p:pic>
    </p:spTree>
    <p:extLst>
      <p:ext uri="{BB962C8B-B14F-4D97-AF65-F5344CB8AC3E}">
        <p14:creationId xmlns:p14="http://schemas.microsoft.com/office/powerpoint/2010/main" val="1139358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10" y="1995056"/>
            <a:ext cx="1538210"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1563148"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COPYWRITING</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21</a:t>
            </a:fld>
            <a:endParaRPr lang="nl-BE"/>
          </a:p>
        </p:txBody>
      </p:sp>
      <p:sp>
        <p:nvSpPr>
          <p:cNvPr id="5" name="Tekstvak 4"/>
          <p:cNvSpPr txBox="1"/>
          <p:nvPr/>
        </p:nvSpPr>
        <p:spPr>
          <a:xfrm>
            <a:off x="2552008" y="2644422"/>
            <a:ext cx="8666598" cy="523220"/>
          </a:xfrm>
          <a:prstGeom prst="rect">
            <a:avLst/>
          </a:prstGeom>
          <a:noFill/>
        </p:spPr>
        <p:txBody>
          <a:bodyPr wrap="square" rtlCol="0">
            <a:spAutoFit/>
          </a:bodyPr>
          <a:lstStyle/>
          <a:p>
            <a:r>
              <a:rPr lang="en-US" sz="2800" dirty="0"/>
              <a:t>The Ability To Create Something New, Even If It’s Old</a:t>
            </a:r>
          </a:p>
        </p:txBody>
      </p:sp>
    </p:spTree>
    <p:extLst>
      <p:ext uri="{BB962C8B-B14F-4D97-AF65-F5344CB8AC3E}">
        <p14:creationId xmlns:p14="http://schemas.microsoft.com/office/powerpoint/2010/main" val="2607252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22</a:t>
            </a:fld>
            <a:endParaRPr lang="nl-BE"/>
          </a:p>
        </p:txBody>
      </p:sp>
      <p:pic>
        <p:nvPicPr>
          <p:cNvPr id="3" name="Afbeelding 2"/>
          <p:cNvPicPr>
            <a:picLocks noChangeAspect="1"/>
          </p:cNvPicPr>
          <p:nvPr/>
        </p:nvPicPr>
        <p:blipFill>
          <a:blip r:embed="rId2"/>
          <a:stretch>
            <a:fillRect/>
          </a:stretch>
        </p:blipFill>
        <p:spPr>
          <a:xfrm>
            <a:off x="-1217040" y="-930728"/>
            <a:ext cx="14858162" cy="8357716"/>
          </a:xfrm>
          <a:prstGeom prst="rect">
            <a:avLst/>
          </a:prstGeom>
        </p:spPr>
      </p:pic>
    </p:spTree>
    <p:extLst>
      <p:ext uri="{BB962C8B-B14F-4D97-AF65-F5344CB8AC3E}">
        <p14:creationId xmlns:p14="http://schemas.microsoft.com/office/powerpoint/2010/main" val="94224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23</a:t>
            </a:fld>
            <a:endParaRPr lang="nl-BE"/>
          </a:p>
        </p:txBody>
      </p:sp>
      <p:pic>
        <p:nvPicPr>
          <p:cNvPr id="3" name="Afbeelding 2"/>
          <p:cNvPicPr>
            <a:picLocks noChangeAspect="1"/>
          </p:cNvPicPr>
          <p:nvPr/>
        </p:nvPicPr>
        <p:blipFill>
          <a:blip r:embed="rId2"/>
          <a:stretch>
            <a:fillRect/>
          </a:stretch>
        </p:blipFill>
        <p:spPr>
          <a:xfrm>
            <a:off x="-3058048" y="-1473339"/>
            <a:ext cx="18288000" cy="10287000"/>
          </a:xfrm>
          <a:prstGeom prst="rect">
            <a:avLst/>
          </a:prstGeom>
        </p:spPr>
      </p:pic>
    </p:spTree>
    <p:extLst>
      <p:ext uri="{BB962C8B-B14F-4D97-AF65-F5344CB8AC3E}">
        <p14:creationId xmlns:p14="http://schemas.microsoft.com/office/powerpoint/2010/main" val="3277882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24</a:t>
            </a:fld>
            <a:endParaRPr lang="nl-BE"/>
          </a:p>
        </p:txBody>
      </p:sp>
      <p:pic>
        <p:nvPicPr>
          <p:cNvPr id="3" name="Afbeelding 2"/>
          <p:cNvPicPr>
            <a:picLocks noChangeAspect="1"/>
          </p:cNvPicPr>
          <p:nvPr/>
        </p:nvPicPr>
        <p:blipFill rotWithShape="1">
          <a:blip r:embed="rId2"/>
          <a:srcRect l="9975" r="5746" b="5591"/>
          <a:stretch/>
        </p:blipFill>
        <p:spPr>
          <a:xfrm>
            <a:off x="624689" y="166766"/>
            <a:ext cx="10402433" cy="6554709"/>
          </a:xfrm>
          <a:prstGeom prst="rect">
            <a:avLst/>
          </a:prstGeom>
        </p:spPr>
      </p:pic>
    </p:spTree>
    <p:extLst>
      <p:ext uri="{BB962C8B-B14F-4D97-AF65-F5344CB8AC3E}">
        <p14:creationId xmlns:p14="http://schemas.microsoft.com/office/powerpoint/2010/main" val="3645560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25</a:t>
            </a:fld>
            <a:endParaRPr lang="nl-BE"/>
          </a:p>
        </p:txBody>
      </p:sp>
      <p:pic>
        <p:nvPicPr>
          <p:cNvPr id="3" name="Afbeelding 2"/>
          <p:cNvPicPr>
            <a:picLocks noChangeAspect="1"/>
          </p:cNvPicPr>
          <p:nvPr/>
        </p:nvPicPr>
        <p:blipFill rotWithShape="1">
          <a:blip r:embed="rId2"/>
          <a:srcRect l="52753" t="17936" r="19616" b="10847"/>
          <a:stretch/>
        </p:blipFill>
        <p:spPr>
          <a:xfrm>
            <a:off x="3677768" y="107751"/>
            <a:ext cx="4630490" cy="6713112"/>
          </a:xfrm>
          <a:prstGeom prst="rect">
            <a:avLst/>
          </a:prstGeom>
        </p:spPr>
      </p:pic>
    </p:spTree>
    <p:extLst>
      <p:ext uri="{BB962C8B-B14F-4D97-AF65-F5344CB8AC3E}">
        <p14:creationId xmlns:p14="http://schemas.microsoft.com/office/powerpoint/2010/main" val="1513578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910692">
            <a:off x="920907" y="558263"/>
            <a:ext cx="3791622" cy="5339828"/>
          </a:xfrm>
          <a:prstGeom prst="rect">
            <a:avLst/>
          </a:prstGeom>
        </p:spPr>
      </p:pic>
      <p:sp>
        <p:nvSpPr>
          <p:cNvPr id="2" name="Tijdelijke aanduiding voor dianummer 1"/>
          <p:cNvSpPr>
            <a:spLocks noGrp="1"/>
          </p:cNvSpPr>
          <p:nvPr>
            <p:ph type="sldNum" sz="quarter" idx="12"/>
          </p:nvPr>
        </p:nvSpPr>
        <p:spPr/>
        <p:txBody>
          <a:bodyPr/>
          <a:lstStyle/>
          <a:p>
            <a:fld id="{7BBD779C-2F7E-4E37-98B3-D31B423F7D0C}" type="slidenum">
              <a:rPr lang="nl-BE" smtClean="0"/>
              <a:t>26</a:t>
            </a:fld>
            <a:endParaRPr lang="nl-BE"/>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846" y="0"/>
            <a:ext cx="4849565" cy="6858000"/>
          </a:xfrm>
          <a:prstGeom prst="rect">
            <a:avLst/>
          </a:prstGeom>
        </p:spPr>
      </p:pic>
    </p:spTree>
    <p:extLst>
      <p:ext uri="{BB962C8B-B14F-4D97-AF65-F5344CB8AC3E}">
        <p14:creationId xmlns:p14="http://schemas.microsoft.com/office/powerpoint/2010/main" val="886097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27</a:t>
            </a:fld>
            <a:endParaRPr lang="nl-BE"/>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42" y="0"/>
            <a:ext cx="4850256" cy="6858000"/>
          </a:xfrm>
          <a:prstGeom prst="rect">
            <a:avLst/>
          </a:prstGeom>
        </p:spPr>
      </p:pic>
      <p:pic>
        <p:nvPicPr>
          <p:cNvPr id="4" name="Afbeelding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92635" y="0"/>
            <a:ext cx="4850256" cy="6858000"/>
          </a:xfrm>
          <a:prstGeom prst="rect">
            <a:avLst/>
          </a:prstGeom>
        </p:spPr>
      </p:pic>
    </p:spTree>
    <p:extLst>
      <p:ext uri="{BB962C8B-B14F-4D97-AF65-F5344CB8AC3E}">
        <p14:creationId xmlns:p14="http://schemas.microsoft.com/office/powerpoint/2010/main" val="856347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09" y="2208788"/>
            <a:ext cx="174375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3A900"/>
              </a:solidFill>
              <a:effectLst/>
              <a:uLnTx/>
              <a:uFillTx/>
              <a:latin typeface="Calibri" panose="020F0502020204030204"/>
              <a:ea typeface="+mn-ea"/>
              <a:cs typeface="+mn-cs"/>
            </a:endParaRPr>
          </a:p>
        </p:txBody>
      </p:sp>
      <p:sp>
        <p:nvSpPr>
          <p:cNvPr id="4" name="Tekstvak 3"/>
          <p:cNvSpPr txBox="1"/>
          <p:nvPr/>
        </p:nvSpPr>
        <p:spPr>
          <a:xfrm>
            <a:off x="2552007" y="2205216"/>
            <a:ext cx="346986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VISUAL DESIGN</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vak 4"/>
          <p:cNvSpPr txBox="1"/>
          <p:nvPr/>
        </p:nvSpPr>
        <p:spPr>
          <a:xfrm>
            <a:off x="2552007" y="2644422"/>
            <a:ext cx="9210501"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err="1">
              <a:ln>
                <a:noFill/>
              </a:ln>
              <a:solidFill>
                <a:prstClr val="black"/>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Myriad Pro"/>
                <a:ea typeface="+mn-ea"/>
                <a:cs typeface="+mn-cs"/>
              </a:rPr>
              <a:t>INCLUDES</a:t>
            </a:r>
            <a:endParaRPr kumimoji="0" lang="nl-BE" sz="1800" b="0" i="0" u="none" strike="noStrike" kern="1200" cap="none" spc="0" normalizeH="0" baseline="0" noProof="0" dirty="0">
              <a:ln>
                <a:noFill/>
              </a:ln>
              <a:solidFill>
                <a:prstClr val="black"/>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nl-BE" sz="1800" b="0" i="0" u="none" strike="noStrike" kern="1200" cap="none" spc="0" normalizeH="0" baseline="0" noProof="0" dirty="0" err="1">
                <a:ln>
                  <a:noFill/>
                </a:ln>
                <a:solidFill>
                  <a:prstClr val="black"/>
                </a:solidFill>
                <a:effectLst/>
                <a:uLnTx/>
                <a:uFillTx/>
                <a:latin typeface="Myriad Pro"/>
                <a:ea typeface="+mn-ea"/>
                <a:cs typeface="+mn-cs"/>
              </a:rPr>
              <a:t>Photography</a:t>
            </a:r>
            <a:r>
              <a:rPr kumimoji="0" lang="nl-BE" sz="1800" b="0" i="0" u="none" strike="noStrike" kern="1200" cap="none" spc="0" normalizeH="0" baseline="0" noProof="0" dirty="0">
                <a:ln>
                  <a:noFill/>
                </a:ln>
                <a:solidFill>
                  <a:prstClr val="black"/>
                </a:solidFill>
                <a:effectLst/>
                <a:uLnTx/>
                <a:uFillTx/>
                <a:latin typeface="Myriad Pro"/>
                <a:ea typeface="+mn-ea"/>
                <a:cs typeface="+mn-cs"/>
              </a:rPr>
              <a:t> </a:t>
            </a:r>
            <a:r>
              <a:rPr kumimoji="0" lang="nl-BE" sz="1800" b="0" i="0" u="none" strike="noStrike" kern="1200" cap="none" spc="0" normalizeH="0" baseline="0" noProof="0" dirty="0" err="1">
                <a:ln>
                  <a:noFill/>
                </a:ln>
                <a:solidFill>
                  <a:prstClr val="black"/>
                </a:solidFill>
                <a:effectLst/>
                <a:uLnTx/>
                <a:uFillTx/>
                <a:latin typeface="Myriad Pro"/>
                <a:ea typeface="+mn-ea"/>
                <a:cs typeface="+mn-cs"/>
              </a:rPr>
              <a:t>and</a:t>
            </a:r>
            <a:r>
              <a:rPr kumimoji="0" lang="nl-BE" sz="1800" b="0" i="0" u="none" strike="noStrike" kern="1200" cap="none" spc="0" normalizeH="0" baseline="0" noProof="0" dirty="0">
                <a:ln>
                  <a:noFill/>
                </a:ln>
                <a:solidFill>
                  <a:prstClr val="black"/>
                </a:solidFill>
                <a:effectLst/>
                <a:uLnTx/>
                <a:uFillTx/>
                <a:latin typeface="Myriad Pro"/>
                <a:ea typeface="+mn-ea"/>
                <a:cs typeface="+mn-cs"/>
              </a:rPr>
              <a:t> Video</a:t>
            </a:r>
            <a:endPar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nl-BE" sz="1800" b="0" i="0" u="none" strike="noStrike" kern="1200" cap="none" spc="0" normalizeH="0" baseline="0" noProof="0" dirty="0">
                <a:ln>
                  <a:noFill/>
                </a:ln>
                <a:solidFill>
                  <a:prstClr val="black"/>
                </a:solidFill>
                <a:effectLst/>
                <a:uLnTx/>
                <a:uFillTx/>
                <a:latin typeface="Myriad Pro"/>
                <a:ea typeface="+mn-ea"/>
                <a:cs typeface="+mn-cs"/>
              </a:rPr>
              <a:t>Look </a:t>
            </a:r>
            <a:r>
              <a:rPr kumimoji="0" lang="nl-BE" sz="1800" b="0" i="0" u="none" strike="noStrike" kern="1200" cap="none" spc="0" normalizeH="0" baseline="0" noProof="0" dirty="0" err="1">
                <a:ln>
                  <a:noFill/>
                </a:ln>
                <a:solidFill>
                  <a:prstClr val="black"/>
                </a:solidFill>
                <a:effectLst/>
                <a:uLnTx/>
                <a:uFillTx/>
                <a:latin typeface="Myriad Pro"/>
                <a:ea typeface="+mn-ea"/>
                <a:cs typeface="+mn-cs"/>
              </a:rPr>
              <a:t>and</a:t>
            </a:r>
            <a:r>
              <a:rPr kumimoji="0" lang="nl-BE" sz="1800" b="0" i="0" u="none" strike="noStrike" kern="1200" cap="none" spc="0" normalizeH="0" baseline="0" noProof="0" dirty="0">
                <a:ln>
                  <a:noFill/>
                </a:ln>
                <a:solidFill>
                  <a:prstClr val="black"/>
                </a:solidFill>
                <a:effectLst/>
                <a:uLnTx/>
                <a:uFillTx/>
                <a:latin typeface="Myriad Pro"/>
                <a:ea typeface="+mn-ea"/>
                <a:cs typeface="+mn-cs"/>
              </a:rPr>
              <a:t> feel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nl-BE" sz="1800" b="0" i="0" u="none" strike="noStrike" kern="1200" cap="none" spc="0" normalizeH="0" baseline="0" noProof="0" dirty="0">
                <a:ln>
                  <a:noFill/>
                </a:ln>
                <a:solidFill>
                  <a:prstClr val="black"/>
                </a:solidFill>
                <a:effectLst/>
                <a:uLnTx/>
                <a:uFillTx/>
                <a:latin typeface="Myriad Pro"/>
                <a:ea typeface="+mn-ea"/>
                <a:cs typeface="+mn-cs"/>
              </a:rPr>
              <a:t>Brand </a:t>
            </a:r>
            <a:r>
              <a:rPr kumimoji="0" lang="nl-BE" sz="1800" b="0" i="0" u="none" strike="noStrike" kern="1200" cap="none" spc="0" normalizeH="0" baseline="0" noProof="0" dirty="0" err="1">
                <a:ln>
                  <a:noFill/>
                </a:ln>
                <a:solidFill>
                  <a:prstClr val="black"/>
                </a:solidFill>
                <a:effectLst/>
                <a:uLnTx/>
                <a:uFillTx/>
                <a:latin typeface="Myriad Pro"/>
                <a:ea typeface="+mn-ea"/>
                <a:cs typeface="+mn-cs"/>
              </a:rPr>
              <a:t>strategy</a:t>
            </a:r>
            <a:endPar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 dirty="0">
                <a:solidFill>
                  <a:prstClr val="black"/>
                </a:solidFill>
                <a:latin typeface="Myriad Pro"/>
              </a:rPr>
              <a:t>C</a:t>
            </a:r>
            <a:r>
              <a:rPr kumimoji="0" lang="en" sz="1800" b="0" i="0" u="none" strike="noStrike" kern="1200" cap="none" spc="0" normalizeH="0" baseline="0" noProof="0" dirty="0">
                <a:ln>
                  <a:noFill/>
                </a:ln>
                <a:solidFill>
                  <a:prstClr val="black"/>
                </a:solidFill>
                <a:effectLst/>
                <a:uLnTx/>
                <a:uFillTx/>
                <a:latin typeface="Myriad Pro"/>
                <a:ea typeface="+mn-ea"/>
                <a:cs typeface="+mn-cs"/>
              </a:rPr>
              <a:t>orporate identity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 sz="1800" b="0" i="0" u="none" strike="noStrike" kern="1200" cap="none" spc="0" normalizeH="0" baseline="0" noProof="0" dirty="0">
              <a:ln>
                <a:noFill/>
              </a:ln>
              <a:solidFill>
                <a:prstClr val="black"/>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nl-BE" sz="1800" b="0" i="0" u="none" strike="noStrike" kern="1200" cap="none" spc="0" normalizeH="0" baseline="0" noProof="0" dirty="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2602668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hthoek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p:cNvSpPr txBox="1"/>
          <p:nvPr/>
        </p:nvSpPr>
        <p:spPr>
          <a:xfrm>
            <a:off x="1798164" y="2430944"/>
            <a:ext cx="8595672"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effectLst>
                  <a:glow rad="63500">
                    <a:schemeClr val="accent1">
                      <a:satMod val="175000"/>
                      <a:alpha val="40000"/>
                    </a:schemeClr>
                  </a:glow>
                </a:effectLst>
                <a:latin typeface="Myriad Pro" panose="020B0503030403020204" pitchFamily="34" charset="0"/>
              </a:rPr>
              <a:t>Visual communication is in our human nature.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effectLst>
                  <a:glow rad="63500">
                    <a:schemeClr val="accent1">
                      <a:satMod val="175000"/>
                      <a:alpha val="40000"/>
                    </a:schemeClr>
                  </a:glow>
                </a:effectLst>
                <a:latin typeface="Myriad Pro" panose="020B0503030403020204" pitchFamily="34" charset="0"/>
              </a:rPr>
              <a:t>If we make more and smarter use of this,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effectLst>
                  <a:glow rad="63500">
                    <a:schemeClr val="accent1">
                      <a:satMod val="175000"/>
                      <a:alpha val="40000"/>
                    </a:schemeClr>
                  </a:glow>
                </a:effectLst>
                <a:latin typeface="Myriad Pro" panose="020B0503030403020204" pitchFamily="34" charset="0"/>
              </a:rPr>
              <a:t>we will communicate more fun, faster and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0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3</a:t>
            </a:fld>
            <a:endParaRPr lang="nl-BE"/>
          </a:p>
        </p:txBody>
      </p:sp>
      <p:sp>
        <p:nvSpPr>
          <p:cNvPr id="3" name="Rechthoek 2"/>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1294962" y="3061886"/>
            <a:ext cx="9602075" cy="584775"/>
          </a:xfrm>
          <a:prstGeom prst="rect">
            <a:avLst/>
          </a:prstGeom>
          <a:noFill/>
          <a:effectLst>
            <a:glow rad="63500">
              <a:schemeClr val="accent2">
                <a:satMod val="175000"/>
                <a:alpha val="40000"/>
              </a:schemeClr>
            </a:glow>
          </a:effectLst>
        </p:spPr>
        <p:txBody>
          <a:bodyPr wrap="square" rtlCol="0">
            <a:spAutoFit/>
          </a:bodyPr>
          <a:lstStyle/>
          <a:p>
            <a:pPr algn="ctr"/>
            <a:r>
              <a:rPr lang="nl-BE" sz="3200" dirty="0" err="1">
                <a:solidFill>
                  <a:schemeClr val="bg1"/>
                </a:solidFill>
                <a:effectLst>
                  <a:glow rad="63500">
                    <a:schemeClr val="accent1">
                      <a:satMod val="175000"/>
                      <a:alpha val="40000"/>
                    </a:schemeClr>
                  </a:glow>
                </a:effectLst>
                <a:latin typeface="Myriad Pro" panose="020B0503030403020204" pitchFamily="34" charset="0"/>
              </a:rPr>
              <a:t>Let’s</a:t>
            </a:r>
            <a:r>
              <a:rPr lang="nl-BE" sz="3200" dirty="0">
                <a:solidFill>
                  <a:schemeClr val="bg1"/>
                </a:solidFill>
                <a:effectLst>
                  <a:glow rad="63500">
                    <a:schemeClr val="accent1">
                      <a:satMod val="175000"/>
                      <a:alpha val="40000"/>
                    </a:schemeClr>
                  </a:glow>
                </a:effectLst>
                <a:latin typeface="Myriad Pro" panose="020B0503030403020204" pitchFamily="34" charset="0"/>
              </a:rPr>
              <a:t> start </a:t>
            </a:r>
            <a:r>
              <a:rPr lang="nl-BE" sz="3200" dirty="0" err="1">
                <a:solidFill>
                  <a:schemeClr val="bg1"/>
                </a:solidFill>
                <a:effectLst>
                  <a:glow rad="63500">
                    <a:schemeClr val="accent1">
                      <a:satMod val="175000"/>
                      <a:alpha val="40000"/>
                    </a:schemeClr>
                  </a:glow>
                </a:effectLst>
                <a:latin typeface="Myriad Pro" panose="020B0503030403020204" pitchFamily="34" charset="0"/>
              </a:rPr>
              <a:t>with</a:t>
            </a:r>
            <a:r>
              <a:rPr lang="nl-BE" sz="3200" dirty="0">
                <a:solidFill>
                  <a:schemeClr val="bg1"/>
                </a:solidFill>
                <a:effectLst>
                  <a:glow rad="63500">
                    <a:schemeClr val="accent1">
                      <a:satMod val="175000"/>
                      <a:alpha val="40000"/>
                    </a:schemeClr>
                  </a:glow>
                </a:effectLst>
                <a:latin typeface="Myriad Pro" panose="020B0503030403020204" pitchFamily="34" charset="0"/>
              </a:rPr>
              <a:t> a </a:t>
            </a:r>
            <a:r>
              <a:rPr lang="nl-BE" sz="3200" dirty="0" err="1">
                <a:solidFill>
                  <a:schemeClr val="bg1"/>
                </a:solidFill>
                <a:effectLst>
                  <a:glow rad="63500">
                    <a:schemeClr val="accent1">
                      <a:satMod val="175000"/>
                      <a:alpha val="40000"/>
                    </a:schemeClr>
                  </a:glow>
                </a:effectLst>
                <a:latin typeface="Myriad Pro" panose="020B0503030403020204" pitchFamily="34" charset="0"/>
              </a:rPr>
              <a:t>little</a:t>
            </a:r>
            <a:r>
              <a:rPr lang="nl-BE" sz="3200" dirty="0">
                <a:solidFill>
                  <a:schemeClr val="bg1"/>
                </a:solidFill>
                <a:effectLst>
                  <a:glow rad="63500">
                    <a:schemeClr val="accent1">
                      <a:satMod val="175000"/>
                      <a:alpha val="40000"/>
                    </a:schemeClr>
                  </a:glow>
                </a:effectLst>
                <a:latin typeface="Myriad Pro" panose="020B0503030403020204" pitchFamily="34" charset="0"/>
              </a:rPr>
              <a:t> game</a:t>
            </a:r>
          </a:p>
        </p:txBody>
      </p:sp>
    </p:spTree>
    <p:extLst>
      <p:ext uri="{BB962C8B-B14F-4D97-AF65-F5344CB8AC3E}">
        <p14:creationId xmlns:p14="http://schemas.microsoft.com/office/powerpoint/2010/main" val="2672714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09" y="2208788"/>
            <a:ext cx="174375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3A900"/>
              </a:solidFill>
              <a:effectLst/>
              <a:uLnTx/>
              <a:uFillTx/>
              <a:latin typeface="Calibri" panose="020F0502020204030204"/>
              <a:ea typeface="+mn-ea"/>
              <a:cs typeface="+mn-cs"/>
            </a:endParaRPr>
          </a:p>
        </p:txBody>
      </p:sp>
      <p:sp>
        <p:nvSpPr>
          <p:cNvPr id="4" name="Tekstvak 3"/>
          <p:cNvSpPr txBox="1"/>
          <p:nvPr/>
        </p:nvSpPr>
        <p:spPr>
          <a:xfrm>
            <a:off x="2552007" y="2205216"/>
            <a:ext cx="346986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VISUAL DESIGN</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kstvak 4"/>
          <p:cNvSpPr txBox="1"/>
          <p:nvPr/>
        </p:nvSpPr>
        <p:spPr>
          <a:xfrm>
            <a:off x="2552007" y="2574548"/>
            <a:ext cx="9210501"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Visual Design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makes</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your</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stronger</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black"/>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yriad Pro"/>
                <a:ea typeface="+mn-ea"/>
                <a:cs typeface="+mn-cs"/>
              </a:rPr>
              <a:t>We understand it faster but also </a:t>
            </a:r>
            <a:r>
              <a:rPr kumimoji="0" lang="en-US" sz="1800" b="1" i="0" u="none" strike="noStrike" kern="1200" cap="none" spc="0" normalizeH="0" baseline="0" noProof="0" dirty="0">
                <a:ln>
                  <a:noFill/>
                </a:ln>
                <a:solidFill>
                  <a:prstClr val="black"/>
                </a:solidFill>
                <a:effectLst/>
                <a:uLnTx/>
                <a:uFillTx/>
                <a:latin typeface="Myriad Pro"/>
                <a:ea typeface="+mn-ea"/>
                <a:cs typeface="+mn-cs"/>
              </a:rPr>
              <a:t>remember it </a:t>
            </a:r>
            <a:r>
              <a:rPr kumimoji="0" lang="en-US" sz="1800" b="0" i="0" u="none" strike="noStrike" kern="1200" cap="none" spc="0" normalizeH="0" baseline="0" noProof="0" dirty="0">
                <a:ln>
                  <a:noFill/>
                </a:ln>
                <a:solidFill>
                  <a:prstClr val="black"/>
                </a:solidFill>
                <a:effectLst/>
                <a:uLnTx/>
                <a:uFillTx/>
                <a:latin typeface="Myriad Pro"/>
                <a:ea typeface="+mn-ea"/>
                <a:cs typeface="+mn-cs"/>
              </a:rPr>
              <a:t>longer</a:t>
            </a:r>
            <a:endParaRPr kumimoji="0" lang="nl-BE" sz="1800" b="0" i="0" u="none" strike="noStrike" kern="1200" cap="none" spc="0" normalizeH="0" baseline="0" noProof="0" dirty="0" err="1">
              <a:ln>
                <a:noFill/>
              </a:ln>
              <a:solidFill>
                <a:prstClr val="black"/>
              </a:solidFill>
              <a:effectLst/>
              <a:uLnTx/>
              <a:uFillTx/>
              <a:latin typeface="Myriad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It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creates</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1" i="0" u="none" strike="noStrike" kern="1200" cap="none" spc="0" normalizeH="0" baseline="0" noProof="0" dirty="0">
                <a:ln>
                  <a:noFill/>
                </a:ln>
                <a:solidFill>
                  <a:prstClr val="black"/>
                </a:solidFill>
                <a:effectLst/>
                <a:uLnTx/>
                <a:uFillTx/>
                <a:latin typeface="Calibri" panose="020F0502020204030204"/>
                <a:ea typeface="+mn-ea"/>
                <a:cs typeface="+mn-cs"/>
              </a:rPr>
              <a:t>trust</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1" i="0" u="none" strike="noStrike" kern="1200" cap="none" spc="0" normalizeH="0" baseline="0" noProof="0" dirty="0">
                <a:ln>
                  <a:noFill/>
                </a:ln>
                <a:solidFill>
                  <a:prstClr val="black"/>
                </a:solidFill>
                <a:effectLst/>
                <a:uLnTx/>
                <a:uFillTx/>
                <a:latin typeface="Calibri" panose="020F0502020204030204"/>
                <a:ea typeface="+mn-ea"/>
                <a:cs typeface="+mn-cs"/>
              </a:rPr>
              <a:t>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fits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identity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your target group</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ensures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usability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accessibility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your service</a:t>
            </a:r>
          </a:p>
        </p:txBody>
      </p:sp>
    </p:spTree>
    <p:extLst>
      <p:ext uri="{BB962C8B-B14F-4D97-AF65-F5344CB8AC3E}">
        <p14:creationId xmlns:p14="http://schemas.microsoft.com/office/powerpoint/2010/main" val="208043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1057" y="0"/>
            <a:ext cx="12193057" cy="6858594"/>
          </a:xfrm>
          <a:prstGeom prst="rect">
            <a:avLst/>
          </a:prstGeom>
        </p:spPr>
      </p:pic>
      <p:sp>
        <p:nvSpPr>
          <p:cNvPr id="6" name="Rechthoek 5"/>
          <p:cNvSpPr/>
          <p:nvPr/>
        </p:nvSpPr>
        <p:spPr>
          <a:xfrm>
            <a:off x="2552009" y="2208788"/>
            <a:ext cx="230131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F3A900"/>
                </a:solidFill>
                <a:effectLst/>
                <a:uLnTx/>
                <a:uFillTx/>
                <a:latin typeface="Calibri" panose="020F0502020204030204"/>
                <a:ea typeface="+mn-ea"/>
                <a:cs typeface="Calibri"/>
              </a:rPr>
              <a:t>How do tart</a:t>
            </a:r>
            <a:endParaRPr kumimoji="0" lang="nl-BE" sz="1800" b="0" i="0" u="none" strike="noStrike" kern="1200" cap="none" spc="0" normalizeH="0" baseline="0" noProof="0" dirty="0">
              <a:ln>
                <a:noFill/>
              </a:ln>
              <a:solidFill>
                <a:srgbClr val="F3A900"/>
              </a:solidFill>
              <a:effectLst/>
              <a:uLnTx/>
              <a:uFillTx/>
              <a:latin typeface="Calibri" panose="020F0502020204030204"/>
              <a:ea typeface="+mn-ea"/>
              <a:cs typeface="+mn-cs"/>
            </a:endParaRPr>
          </a:p>
        </p:txBody>
      </p:sp>
      <p:sp>
        <p:nvSpPr>
          <p:cNvPr id="4" name="Tekstvak 3"/>
          <p:cNvSpPr txBox="1"/>
          <p:nvPr/>
        </p:nvSpPr>
        <p:spPr>
          <a:xfrm>
            <a:off x="2629291" y="2207809"/>
            <a:ext cx="346986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HOW DO YOU START</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hthoek 6"/>
          <p:cNvSpPr/>
          <p:nvPr/>
        </p:nvSpPr>
        <p:spPr>
          <a:xfrm>
            <a:off x="2488633" y="2807980"/>
            <a:ext cx="590393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‘It starts with the values ​​you propagate.’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Making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people</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stronger</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also</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makes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us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stronger</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We want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to</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show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our</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clients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employees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and</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volunteers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in a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respectful</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warm way. We want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to</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put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their</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talents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possibilities</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in </a:t>
            </a:r>
            <a:r>
              <a:rPr kumimoji="0" lang="nl-BE" sz="1800" b="0" i="0" u="none" strike="noStrike" kern="1200" cap="none" spc="0" normalizeH="0" baseline="0" noProof="0" dirty="0" err="1">
                <a:ln>
                  <a:noFill/>
                </a:ln>
                <a:solidFill>
                  <a:prstClr val="black"/>
                </a:solidFill>
                <a:effectLst/>
                <a:uLnTx/>
                <a:uFillTx/>
                <a:latin typeface="Myriad Pro" panose="020B0503030403020204" pitchFamily="34" charset="0"/>
                <a:ea typeface="Times New Roman" panose="02020603050405020304" pitchFamily="18" charset="0"/>
                <a:cs typeface="+mn-cs"/>
              </a:rPr>
              <a:t>the</a:t>
            </a:r>
            <a:r>
              <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Times New Roman" panose="02020603050405020304" pitchFamily="18" charset="0"/>
                <a:cs typeface="+mn-cs"/>
              </a:rPr>
              <a:t> spotlight.</a:t>
            </a:r>
            <a:endParaRPr kumimoji="0" lang="nl-BE"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4137437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392" cy="6892130"/>
          </a:xfrm>
          <a:prstGeom prst="rect">
            <a:avLst/>
          </a:prstGeom>
        </p:spPr>
      </p:pic>
      <p:sp>
        <p:nvSpPr>
          <p:cNvPr id="3" name="Tekstvak 2"/>
          <p:cNvSpPr txBox="1"/>
          <p:nvPr/>
        </p:nvSpPr>
        <p:spPr>
          <a:xfrm>
            <a:off x="986828" y="4019460"/>
            <a:ext cx="29061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srgbClr val="F3A900"/>
                </a:solidFill>
                <a:effectLst/>
                <a:uLnTx/>
                <a:uFillTx/>
                <a:latin typeface="Calibri" panose="020F0502020204030204"/>
                <a:ea typeface="+mn-ea"/>
                <a:cs typeface="+mn-cs"/>
              </a:rPr>
              <a:t>“</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How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you</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relate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clients</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will</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influence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images </a:t>
            </a:r>
            <a:r>
              <a:rPr kumimoji="0" lang="nl-BE" sz="1800" b="0" i="0" u="none" strike="noStrike" kern="1200" cap="none" spc="0" normalizeH="0" baseline="0" noProof="0" dirty="0" err="1">
                <a:ln>
                  <a:noFill/>
                </a:ln>
                <a:solidFill>
                  <a:prstClr val="white"/>
                </a:solidFill>
                <a:effectLst/>
                <a:uLnTx/>
                <a:uFillTx/>
                <a:latin typeface="Calibri" panose="020F0502020204030204"/>
                <a:ea typeface="+mn-ea"/>
                <a:cs typeface="+mn-cs"/>
              </a:rPr>
              <a:t>you</a:t>
            </a:r>
            <a:r>
              <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rPr>
              <a:t> make!</a:t>
            </a:r>
            <a:r>
              <a:rPr kumimoji="0" lang="nl-BE" sz="1800" b="0" i="0" u="none" strike="noStrike" kern="1200" cap="none" spc="0" normalizeH="0" baseline="0" noProof="0" dirty="0">
                <a:ln>
                  <a:noFill/>
                </a:ln>
                <a:solidFill>
                  <a:srgbClr val="F3A9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581841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4395896"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TO </a:t>
            </a:r>
            <a:r>
              <a:rPr lang="nl-BE" dirty="0" smtClean="0">
                <a:solidFill>
                  <a:prstClr val="white"/>
                </a:solidFill>
                <a:latin typeface="Myriad Pro"/>
              </a:rPr>
              <a:t>CREATE MAKE</a:t>
            </a:r>
            <a:r>
              <a:rPr kumimoji="0" lang="nl-BE" sz="1800" b="0" i="0" u="none" strike="noStrike" kern="1200" cap="none" spc="0" normalizeH="0" baseline="0" noProof="0" dirty="0" smtClean="0">
                <a:ln>
                  <a:noFill/>
                </a:ln>
                <a:solidFill>
                  <a:prstClr val="white"/>
                </a:solidFill>
                <a:effectLst/>
                <a:uLnTx/>
                <a:uFillTx/>
                <a:latin typeface="Myriad Pro"/>
                <a:ea typeface="+mn-ea"/>
                <a:cs typeface="+mn-cs"/>
              </a:rPr>
              <a:t> </a:t>
            </a:r>
            <a:r>
              <a:rPr kumimoji="0" lang="nl-BE" sz="1800" b="0" i="0" u="none" strike="noStrike" kern="1200" cap="none" spc="0" normalizeH="0" baseline="0" noProof="0" dirty="0">
                <a:ln>
                  <a:noFill/>
                </a:ln>
                <a:solidFill>
                  <a:prstClr val="white"/>
                </a:solidFill>
                <a:effectLst/>
                <a:uLnTx/>
                <a:uFillTx/>
                <a:latin typeface="Myriad Pro"/>
                <a:ea typeface="+mn-ea"/>
                <a:cs typeface="+mn-cs"/>
              </a:rPr>
              <a:t>GOOD VISUALS YOU NEED</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Preparation</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It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tells</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social</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Less</a:t>
            </a: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 is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Experiment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err="1">
                <a:ln>
                  <a:noFill/>
                </a:ln>
                <a:solidFill>
                  <a:prstClr val="black"/>
                </a:solidFill>
                <a:effectLst/>
                <a:uLnTx/>
                <a:uFillTx/>
                <a:latin typeface="Calibri" panose="020F0502020204030204"/>
                <a:ea typeface="+mn-ea"/>
                <a:cs typeface="+mn-cs"/>
              </a:rPr>
              <a:t>Edits</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950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hthoek 3"/>
          <p:cNvSpPr/>
          <p:nvPr/>
        </p:nvSpPr>
        <p:spPr>
          <a:xfrm>
            <a:off x="2181885" y="2399168"/>
            <a:ext cx="1575303"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PREPARATION</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Prepare yourself as much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What’s the goal? What do we need? Discuss it with the 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media, Flyer, magazine, video, campaign image...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the right people and places. Know the story.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story or goal has to be in your head.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58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3686689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865014"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IT TELLS A STORY</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Your photos or visuals are only successful if they fit the story.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Don’t miss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822956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1243441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231271"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BE SOCIAL</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Talk to your people while you are shooting. Make them feel 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 social, use some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smalltalk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don't place yourself above them but on the same level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will make your models comfortable what will reflect in the pictures you make.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(don’t be just a photographer, be yourself)</a:t>
            </a:r>
          </a:p>
        </p:txBody>
      </p:sp>
    </p:spTree>
    <p:extLst>
      <p:ext uri="{BB962C8B-B14F-4D97-AF65-F5344CB8AC3E}">
        <p14:creationId xmlns:p14="http://schemas.microsoft.com/office/powerpoint/2010/main" val="3225253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394229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1778926" y="2410691"/>
            <a:ext cx="195733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4</a:t>
            </a:fld>
            <a:endParaRPr lang="nl-BE"/>
          </a:p>
        </p:txBody>
      </p:sp>
      <p:sp>
        <p:nvSpPr>
          <p:cNvPr id="4" name="Tekstvak 3"/>
          <p:cNvSpPr txBox="1"/>
          <p:nvPr/>
        </p:nvSpPr>
        <p:spPr>
          <a:xfrm>
            <a:off x="1777401" y="2419004"/>
            <a:ext cx="2027683"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THE STORY OF ROY</a:t>
            </a:r>
          </a:p>
        </p:txBody>
      </p:sp>
      <p:sp>
        <p:nvSpPr>
          <p:cNvPr id="5" name="Tekstvak 4"/>
          <p:cNvSpPr txBox="1"/>
          <p:nvPr/>
        </p:nvSpPr>
        <p:spPr>
          <a:xfrm>
            <a:off x="1778924" y="3060057"/>
            <a:ext cx="9210501" cy="1938992"/>
          </a:xfrm>
          <a:prstGeom prst="rect">
            <a:avLst/>
          </a:prstGeom>
          <a:noFill/>
        </p:spPr>
        <p:txBody>
          <a:bodyPr wrap="square" rtlCol="0">
            <a:spAutoFit/>
          </a:bodyPr>
          <a:lstStyle/>
          <a:p>
            <a:r>
              <a:rPr lang="en-US" sz="2000" dirty="0">
                <a:latin typeface="Myriad Pro" panose="020B0503030403020204" pitchFamily="34" charset="0"/>
              </a:rPr>
              <a:t>Roy is a fan of Lionel Messi, the famous football player. On his birthday, he gets the best present of his life: he can go to Barcelona with his father. There, they go to a football match with Lionel Messi. Roy makes a big banner that he can show on the stands. It says 'Hi Lionel'. When the players enter the field, Roy holds up his banner. Messi looks up and waves. “He has seen it," Roy shouts to his father, jumping up and down full of excitement. This is his best birthday ever!</a:t>
            </a:r>
            <a:endParaRPr lang="nl-BE" sz="2000" dirty="0">
              <a:latin typeface="Myriad Pro" panose="020B0503030403020204" pitchFamily="34" charset="0"/>
            </a:endParaRPr>
          </a:p>
        </p:txBody>
      </p:sp>
    </p:spTree>
    <p:extLst>
      <p:ext uri="{BB962C8B-B14F-4D97-AF65-F5344CB8AC3E}">
        <p14:creationId xmlns:p14="http://schemas.microsoft.com/office/powerpoint/2010/main" val="3240164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602464"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LESS IS MORE</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Try to capture the essence.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there are too many subjects in a photo, the viewer gets confused; what exactly does the photographer want to say with a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 ready at the right time. Certainly the moment when your subject forgets that you are there, is the moment when you have to be ready to shoot. Feel the connection.</a:t>
            </a:r>
          </a:p>
        </p:txBody>
      </p:sp>
    </p:spTree>
    <p:extLst>
      <p:ext uri="{BB962C8B-B14F-4D97-AF65-F5344CB8AC3E}">
        <p14:creationId xmlns:p14="http://schemas.microsoft.com/office/powerpoint/2010/main" val="2971503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1321076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hthoek 3"/>
          <p:cNvSpPr/>
          <p:nvPr/>
        </p:nvSpPr>
        <p:spPr>
          <a:xfrm>
            <a:off x="2181885" y="2399168"/>
            <a:ext cx="101398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DETAILS</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Detailed photos can tell more than you expected. They can bring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variety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 more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emotional impact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your visuals and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 go close, photograph hands, subjects, interaction with the environment and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 itself. The story does not only have to consist of 'portrait photos', but can also be over-shoulder photos or a photo from the back.</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366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4154534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3861776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hthoek 3"/>
          <p:cNvSpPr/>
          <p:nvPr/>
        </p:nvSpPr>
        <p:spPr>
          <a:xfrm>
            <a:off x="2181885" y="2399168"/>
            <a:ext cx="143044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EXPERIMENT</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rule of thirds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the help of a grid you can make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photos more striking or interesting.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Your subject gets more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(you can use it also on your phone)</a:t>
            </a:r>
          </a:p>
        </p:txBody>
      </p:sp>
      <p:pic>
        <p:nvPicPr>
          <p:cNvPr id="7" name="Afbeelding 6"/>
          <p:cNvPicPr>
            <a:picLocks noChangeAspect="1"/>
          </p:cNvPicPr>
          <p:nvPr/>
        </p:nvPicPr>
        <p:blipFill>
          <a:blip r:embed="rId4"/>
          <a:stretch>
            <a:fillRect/>
          </a:stretch>
        </p:blipFill>
        <p:spPr>
          <a:xfrm>
            <a:off x="6328372" y="2173416"/>
            <a:ext cx="4906275" cy="2758676"/>
          </a:xfrm>
          <a:prstGeom prst="rect">
            <a:avLst/>
          </a:prstGeom>
        </p:spPr>
      </p:pic>
    </p:spTree>
    <p:extLst>
      <p:ext uri="{BB962C8B-B14F-4D97-AF65-F5344CB8AC3E}">
        <p14:creationId xmlns:p14="http://schemas.microsoft.com/office/powerpoint/2010/main" val="3959113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105897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386" cy="6857222"/>
          </a:xfrm>
          <a:prstGeom prst="rect">
            <a:avLst/>
          </a:prstGeom>
        </p:spPr>
      </p:pic>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Afbeelding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61385" y="2164123"/>
            <a:ext cx="7070616" cy="3975366"/>
          </a:xfrm>
          <a:prstGeom prst="rect">
            <a:avLst/>
          </a:prstGeom>
        </p:spPr>
      </p:pic>
    </p:spTree>
    <p:extLst>
      <p:ext uri="{BB962C8B-B14F-4D97-AF65-F5344CB8AC3E}">
        <p14:creationId xmlns:p14="http://schemas.microsoft.com/office/powerpoint/2010/main" val="364613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43044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EXPERIMENT</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Horizontal – vertical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Perspective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Lens -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8126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BD779C-2F7E-4E37-98B3-D31B423F7D0C}" type="slidenum">
              <a:rPr kumimoji="0" lang="nl-B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4" y="2399168"/>
            <a:ext cx="729095"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white"/>
                </a:solidFill>
                <a:effectLst/>
                <a:uLnTx/>
                <a:uFillTx/>
                <a:latin typeface="Myriad Pro"/>
                <a:ea typeface="+mn-ea"/>
                <a:cs typeface="+mn-cs"/>
              </a:rPr>
              <a:t>EDITS</a:t>
            </a:r>
            <a:endParaRPr kumimoji="0" lang="nl-BE" sz="1800" b="0" i="0" u="none" strike="noStrike" kern="1200" cap="none" spc="0" normalizeH="0" baseline="0" noProof="0" dirty="0">
              <a:ln>
                <a:noFill/>
              </a:ln>
              <a:solidFill>
                <a:prstClr val="white"/>
              </a:solidFill>
              <a:effectLst/>
              <a:uLnTx/>
              <a:uFillTx/>
              <a:latin typeface="Myriad Pro" panose="020B0503030403020204" pitchFamily="34" charset="0"/>
              <a:ea typeface="+mn-ea"/>
              <a:cs typeface="+mn-cs"/>
            </a:endParaRPr>
          </a:p>
        </p:txBody>
      </p:sp>
      <p:sp>
        <p:nvSpPr>
          <p:cNvPr id="6" name="Tekstvak 5"/>
          <p:cNvSpPr txBox="1"/>
          <p:nvPr/>
        </p:nvSpPr>
        <p:spPr>
          <a:xfrm>
            <a:off x="2181885" y="3177766"/>
            <a:ext cx="82929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Choose an edit that suits your photos.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It’s very important because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look and feel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were made of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9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5</a:t>
            </a:fld>
            <a:endParaRPr lang="nl-BE"/>
          </a:p>
        </p:txBody>
      </p:sp>
      <p:sp>
        <p:nvSpPr>
          <p:cNvPr id="3" name="Rechthoek 2"/>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1294962" y="3061886"/>
            <a:ext cx="9602075" cy="584775"/>
          </a:xfrm>
          <a:prstGeom prst="rect">
            <a:avLst/>
          </a:prstGeom>
          <a:noFill/>
          <a:effectLst>
            <a:glow rad="63500">
              <a:schemeClr val="accent2">
                <a:satMod val="175000"/>
                <a:alpha val="40000"/>
              </a:schemeClr>
            </a:glow>
          </a:effectLst>
        </p:spPr>
        <p:txBody>
          <a:bodyPr wrap="square" rtlCol="0">
            <a:spAutoFit/>
          </a:bodyPr>
          <a:lstStyle/>
          <a:p>
            <a:pPr algn="ctr"/>
            <a:r>
              <a:rPr lang="nl-BE" sz="3200" dirty="0" err="1">
                <a:solidFill>
                  <a:schemeClr val="bg1"/>
                </a:solidFill>
                <a:effectLst>
                  <a:glow rad="63500">
                    <a:schemeClr val="accent1">
                      <a:satMod val="175000"/>
                      <a:alpha val="40000"/>
                    </a:schemeClr>
                  </a:glow>
                </a:effectLst>
                <a:latin typeface="Myriad Pro" panose="020B0503030403020204" pitchFamily="34" charset="0"/>
              </a:rPr>
              <a:t>Each</a:t>
            </a:r>
            <a:r>
              <a:rPr lang="nl-BE" sz="3200" dirty="0">
                <a:solidFill>
                  <a:schemeClr val="bg1"/>
                </a:solidFill>
                <a:effectLst>
                  <a:glow rad="63500">
                    <a:schemeClr val="accent1">
                      <a:satMod val="175000"/>
                      <a:alpha val="40000"/>
                    </a:schemeClr>
                  </a:glow>
                </a:effectLst>
                <a:latin typeface="Myriad Pro" panose="020B0503030403020204" pitchFamily="34" charset="0"/>
              </a:rPr>
              <a:t> story </a:t>
            </a:r>
            <a:r>
              <a:rPr lang="nl-BE" sz="3200" dirty="0" err="1">
                <a:solidFill>
                  <a:schemeClr val="bg1"/>
                </a:solidFill>
                <a:effectLst>
                  <a:glow rad="63500">
                    <a:schemeClr val="accent1">
                      <a:satMod val="175000"/>
                      <a:alpha val="40000"/>
                    </a:schemeClr>
                  </a:glow>
                </a:effectLst>
                <a:latin typeface="Myriad Pro" panose="020B0503030403020204" pitchFamily="34" charset="0"/>
              </a:rPr>
              <a:t>you</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read</a:t>
            </a:r>
            <a:r>
              <a:rPr lang="nl-BE" sz="3200" dirty="0">
                <a:solidFill>
                  <a:schemeClr val="bg1"/>
                </a:solidFill>
                <a:effectLst>
                  <a:glow rad="63500">
                    <a:schemeClr val="accent1">
                      <a:satMod val="175000"/>
                      <a:alpha val="40000"/>
                    </a:schemeClr>
                  </a:glow>
                </a:effectLst>
                <a:latin typeface="Myriad Pro" panose="020B0503030403020204" pitchFamily="34" charset="0"/>
              </a:rPr>
              <a:t> is </a:t>
            </a:r>
            <a:r>
              <a:rPr lang="nl-BE" sz="3200" dirty="0" err="1">
                <a:solidFill>
                  <a:schemeClr val="bg1"/>
                </a:solidFill>
                <a:effectLst>
                  <a:glow rad="63500">
                    <a:schemeClr val="accent1">
                      <a:satMod val="175000"/>
                      <a:alpha val="40000"/>
                    </a:schemeClr>
                  </a:glow>
                </a:effectLst>
                <a:latin typeface="Myriad Pro" panose="020B0503030403020204" pitchFamily="34" charset="0"/>
              </a:rPr>
              <a:t>an</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interpretation</a:t>
            </a:r>
            <a:endParaRPr lang="nl-BE" sz="3200" dirty="0">
              <a:solidFill>
                <a:schemeClr val="bg1"/>
              </a:solidFill>
              <a:effectLst>
                <a:glow rad="63500">
                  <a:schemeClr val="accent1">
                    <a:satMod val="175000"/>
                    <a:alpha val="40000"/>
                  </a:schemeClr>
                </a:glow>
              </a:effectLst>
              <a:latin typeface="Myriad Pro" panose="020B0503030403020204" pitchFamily="34" charset="0"/>
            </a:endParaRPr>
          </a:p>
        </p:txBody>
      </p:sp>
    </p:spTree>
    <p:extLst>
      <p:ext uri="{BB962C8B-B14F-4D97-AF65-F5344CB8AC3E}">
        <p14:creationId xmlns:p14="http://schemas.microsoft.com/office/powerpoint/2010/main" val="2138522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4" name="Tekstvak 3">
            <a:extLst>
              <a:ext uri="{FF2B5EF4-FFF2-40B4-BE49-F238E27FC236}">
                <a16:creationId xmlns:a16="http://schemas.microsoft.com/office/drawing/2014/main" id="{80FF75B1-A254-2D71-FBF4-FEF992485A79}"/>
              </a:ext>
            </a:extLst>
          </p:cNvPr>
          <p:cNvSpPr txBox="1"/>
          <p:nvPr/>
        </p:nvSpPr>
        <p:spPr>
          <a:xfrm>
            <a:off x="4267201" y="2052377"/>
            <a:ext cx="3657599"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a:solidFill>
                  <a:prstClr val="black"/>
                </a:solidFill>
                <a:latin typeface="Calibri"/>
                <a:cs typeface="Calibri"/>
              </a:rPr>
              <a:t>PROFESSIONAL IDENTITY</a:t>
            </a:r>
          </a:p>
        </p:txBody>
      </p:sp>
      <p:sp>
        <p:nvSpPr>
          <p:cNvPr id="5" name="Tekstvak 4">
            <a:extLst>
              <a:ext uri="{FF2B5EF4-FFF2-40B4-BE49-F238E27FC236}">
                <a16:creationId xmlns:a16="http://schemas.microsoft.com/office/drawing/2014/main" id="{9942B479-0353-D590-BCE1-A4390D02719B}"/>
              </a:ext>
            </a:extLst>
          </p:cNvPr>
          <p:cNvSpPr txBox="1"/>
          <p:nvPr/>
        </p:nvSpPr>
        <p:spPr>
          <a:xfrm>
            <a:off x="2824843" y="2703425"/>
            <a:ext cx="6538125"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defTabSz="1219170">
              <a:buFont typeface="Arial"/>
              <a:buChar char="•"/>
            </a:pPr>
            <a:r>
              <a:rPr lang="nl-NL" sz="2400">
                <a:solidFill>
                  <a:prstClr val="black"/>
                </a:solidFill>
                <a:latin typeface="Calibri"/>
                <a:cs typeface="Calibri"/>
              </a:rPr>
              <a:t>Image </a:t>
            </a:r>
            <a:r>
              <a:rPr lang="nl-NL" sz="2400" err="1">
                <a:solidFill>
                  <a:prstClr val="black"/>
                </a:solidFill>
                <a:latin typeface="Calibri"/>
                <a:cs typeface="Calibri"/>
              </a:rPr>
              <a:t>and</a:t>
            </a:r>
            <a:r>
              <a:rPr lang="nl-NL" sz="2400">
                <a:solidFill>
                  <a:prstClr val="black"/>
                </a:solidFill>
                <a:latin typeface="Calibri"/>
                <a:cs typeface="Calibri"/>
              </a:rPr>
              <a:t> </a:t>
            </a:r>
            <a:r>
              <a:rPr lang="nl-NL" sz="2400" err="1">
                <a:solidFill>
                  <a:prstClr val="black"/>
                </a:solidFill>
                <a:latin typeface="Calibri"/>
                <a:cs typeface="Calibri"/>
              </a:rPr>
              <a:t>identity</a:t>
            </a:r>
            <a:r>
              <a:rPr lang="nl-NL" sz="2400">
                <a:solidFill>
                  <a:prstClr val="black"/>
                </a:solidFill>
                <a:latin typeface="Calibri"/>
                <a:cs typeface="Calibri"/>
              </a:rPr>
              <a:t> = point of view of </a:t>
            </a:r>
            <a:r>
              <a:rPr lang="nl-NL" sz="2400" err="1">
                <a:solidFill>
                  <a:prstClr val="black"/>
                </a:solidFill>
                <a:latin typeface="Calibri"/>
                <a:cs typeface="Calibri"/>
              </a:rPr>
              <a:t>the</a:t>
            </a:r>
            <a:r>
              <a:rPr lang="nl-NL" sz="2400">
                <a:solidFill>
                  <a:prstClr val="black"/>
                </a:solidFill>
                <a:latin typeface="Calibri"/>
                <a:cs typeface="Calibri"/>
              </a:rPr>
              <a:t> </a:t>
            </a:r>
            <a:r>
              <a:rPr lang="nl-NL" sz="2400" err="1">
                <a:solidFill>
                  <a:prstClr val="black"/>
                </a:solidFill>
                <a:latin typeface="Calibri"/>
                <a:cs typeface="Calibri"/>
              </a:rPr>
              <a:t>organisation</a:t>
            </a:r>
            <a:endParaRPr lang="nl-NL" sz="2400">
              <a:solidFill>
                <a:prstClr val="black"/>
              </a:solidFill>
              <a:latin typeface="Calibri"/>
              <a:cs typeface="Calibri"/>
            </a:endParaRPr>
          </a:p>
          <a:p>
            <a:pPr marL="380990" indent="-380990" defTabSz="1219170">
              <a:buFont typeface="Arial"/>
              <a:buChar char="•"/>
            </a:pPr>
            <a:r>
              <a:rPr lang="nl-NL" sz="2400" err="1">
                <a:solidFill>
                  <a:prstClr val="black"/>
                </a:solidFill>
                <a:latin typeface="Calibri"/>
                <a:cs typeface="Calibri"/>
              </a:rPr>
              <a:t>Reputation</a:t>
            </a:r>
            <a:r>
              <a:rPr lang="nl-NL" sz="2400">
                <a:solidFill>
                  <a:prstClr val="black"/>
                </a:solidFill>
                <a:latin typeface="Calibri"/>
                <a:cs typeface="Calibri"/>
              </a:rPr>
              <a:t> = point of view </a:t>
            </a:r>
            <a:r>
              <a:rPr lang="nl-NL" sz="2400" err="1">
                <a:solidFill>
                  <a:prstClr val="black"/>
                </a:solidFill>
                <a:latin typeface="Calibri"/>
                <a:cs typeface="Calibri"/>
              </a:rPr>
              <a:t>external</a:t>
            </a:r>
            <a:r>
              <a:rPr lang="nl-NL" sz="2400">
                <a:solidFill>
                  <a:prstClr val="black"/>
                </a:solidFill>
                <a:latin typeface="Calibri"/>
                <a:cs typeface="Calibri"/>
              </a:rPr>
              <a:t> stakeholder</a:t>
            </a:r>
          </a:p>
        </p:txBody>
      </p:sp>
      <p:sp>
        <p:nvSpPr>
          <p:cNvPr id="6" name="Tekstvak 5">
            <a:extLst>
              <a:ext uri="{FF2B5EF4-FFF2-40B4-BE49-F238E27FC236}">
                <a16:creationId xmlns:a16="http://schemas.microsoft.com/office/drawing/2014/main" id="{2637A43A-D163-D58D-7762-224D39A7157A}"/>
              </a:ext>
            </a:extLst>
          </p:cNvPr>
          <p:cNvSpPr txBox="1"/>
          <p:nvPr/>
        </p:nvSpPr>
        <p:spPr>
          <a:xfrm>
            <a:off x="2646903" y="4350937"/>
            <a:ext cx="6990301"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a:solidFill>
                  <a:prstClr val="black"/>
                </a:solidFill>
                <a:latin typeface="Calibri"/>
              </a:rPr>
              <a:t>GOAL = </a:t>
            </a:r>
            <a:r>
              <a:rPr lang="nl-NL" sz="2400" err="1">
                <a:solidFill>
                  <a:prstClr val="black"/>
                </a:solidFill>
                <a:latin typeface="Calibri"/>
              </a:rPr>
              <a:t>reputation</a:t>
            </a:r>
            <a:r>
              <a:rPr lang="nl-NL" sz="2400">
                <a:solidFill>
                  <a:prstClr val="black"/>
                </a:solidFill>
                <a:latin typeface="Calibri"/>
              </a:rPr>
              <a:t> </a:t>
            </a:r>
            <a:r>
              <a:rPr lang="nl-NL" sz="2400" err="1">
                <a:solidFill>
                  <a:prstClr val="black"/>
                </a:solidFill>
                <a:latin typeface="Calibri"/>
              </a:rPr>
              <a:t>strokes</a:t>
            </a:r>
            <a:r>
              <a:rPr lang="nl-NL" sz="2400">
                <a:solidFill>
                  <a:prstClr val="black"/>
                </a:solidFill>
                <a:latin typeface="Calibri"/>
              </a:rPr>
              <a:t> </a:t>
            </a:r>
            <a:r>
              <a:rPr lang="nl-NL" sz="2400" err="1">
                <a:solidFill>
                  <a:prstClr val="black"/>
                </a:solidFill>
                <a:latin typeface="Calibri"/>
              </a:rPr>
              <a:t>with</a:t>
            </a:r>
            <a:r>
              <a:rPr lang="nl-NL" sz="2400">
                <a:solidFill>
                  <a:prstClr val="black"/>
                </a:solidFill>
                <a:latin typeface="Calibri"/>
              </a:rPr>
              <a:t> </a:t>
            </a:r>
            <a:r>
              <a:rPr lang="nl-NL" sz="2400" err="1">
                <a:solidFill>
                  <a:prstClr val="black"/>
                </a:solidFill>
                <a:latin typeface="Calibri"/>
              </a:rPr>
              <a:t>the</a:t>
            </a:r>
            <a:r>
              <a:rPr lang="nl-NL" sz="2400">
                <a:solidFill>
                  <a:prstClr val="black"/>
                </a:solidFill>
                <a:latin typeface="Calibri"/>
              </a:rPr>
              <a:t> image </a:t>
            </a:r>
            <a:r>
              <a:rPr lang="nl-NL" sz="2400" err="1">
                <a:solidFill>
                  <a:prstClr val="black"/>
                </a:solidFill>
                <a:latin typeface="Calibri"/>
              </a:rPr>
              <a:t>and</a:t>
            </a:r>
            <a:r>
              <a:rPr lang="nl-NL" sz="2400">
                <a:solidFill>
                  <a:prstClr val="black"/>
                </a:solidFill>
                <a:latin typeface="Calibri"/>
              </a:rPr>
              <a:t> </a:t>
            </a:r>
            <a:r>
              <a:rPr lang="nl-NL" sz="2400" err="1">
                <a:solidFill>
                  <a:prstClr val="black"/>
                </a:solidFill>
                <a:latin typeface="Calibri"/>
              </a:rPr>
              <a:t>identity</a:t>
            </a:r>
            <a:endParaRPr lang="nl-NL" sz="2400" err="1">
              <a:solidFill>
                <a:prstClr val="black"/>
              </a:solidFill>
              <a:latin typeface="Calibri"/>
              <a:cs typeface="Calibri"/>
            </a:endParaRPr>
          </a:p>
        </p:txBody>
      </p:sp>
    </p:spTree>
    <p:extLst>
      <p:ext uri="{BB962C8B-B14F-4D97-AF65-F5344CB8AC3E}">
        <p14:creationId xmlns:p14="http://schemas.microsoft.com/office/powerpoint/2010/main" val="58816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5" name="Tekstvak 4">
            <a:extLst>
              <a:ext uri="{FF2B5EF4-FFF2-40B4-BE49-F238E27FC236}">
                <a16:creationId xmlns:a16="http://schemas.microsoft.com/office/drawing/2014/main" id="{9942B479-0353-D590-BCE1-A4390D02719B}"/>
              </a:ext>
            </a:extLst>
          </p:cNvPr>
          <p:cNvSpPr txBox="1"/>
          <p:nvPr/>
        </p:nvSpPr>
        <p:spPr>
          <a:xfrm>
            <a:off x="3580145" y="2198496"/>
            <a:ext cx="4947135" cy="270843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b="1">
                <a:solidFill>
                  <a:prstClr val="black"/>
                </a:solidFill>
                <a:latin typeface="Calibri"/>
                <a:cs typeface="Calibri"/>
              </a:rPr>
              <a:t>CREATOR  </a:t>
            </a:r>
            <a:endParaRPr lang="nl-NL" sz="2400" b="1">
              <a:solidFill>
                <a:prstClr val="black"/>
              </a:solidFill>
              <a:latin typeface="Calibri"/>
              <a:ea typeface="Calibri"/>
              <a:cs typeface="Calibri"/>
            </a:endParaRPr>
          </a:p>
          <a:p>
            <a:pPr defTabSz="1219170"/>
            <a:endParaRPr lang="nl-NL" sz="2400" b="1">
              <a:solidFill>
                <a:prstClr val="black"/>
              </a:solidFill>
              <a:latin typeface="Calibri"/>
              <a:ea typeface="Calibri"/>
              <a:cs typeface="Calibri"/>
            </a:endParaRPr>
          </a:p>
          <a:p>
            <a:pPr marL="380990" indent="-380990" defTabSz="1219170">
              <a:buFont typeface="Arial"/>
              <a:buChar char="•"/>
            </a:pPr>
            <a:r>
              <a:rPr lang="nl-NL" sz="2400" err="1">
                <a:solidFill>
                  <a:prstClr val="black"/>
                </a:solidFill>
                <a:latin typeface="Calibri"/>
                <a:ea typeface="Calibri"/>
                <a:cs typeface="Calibri"/>
              </a:rPr>
              <a:t>Not</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just</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an</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activity</a:t>
            </a:r>
            <a:endParaRPr lang="nl-NL" sz="2400">
              <a:solidFill>
                <a:prstClr val="black"/>
              </a:solidFill>
              <a:latin typeface="Calibri"/>
              <a:ea typeface="Calibri"/>
              <a:cs typeface="Calibri"/>
            </a:endParaRPr>
          </a:p>
          <a:p>
            <a:pPr marL="380990" indent="-380990" defTabSz="1219170">
              <a:buFont typeface="Arial"/>
              <a:buChar char="•"/>
            </a:pPr>
            <a:r>
              <a:rPr lang="nl-NL" sz="2400" err="1">
                <a:solidFill>
                  <a:prstClr val="black"/>
                </a:solidFill>
                <a:latin typeface="Calibri"/>
                <a:ea typeface="Calibri"/>
                <a:cs typeface="Calibri"/>
              </a:rPr>
              <a:t>Responsable</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for</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quality</a:t>
            </a:r>
            <a:r>
              <a:rPr lang="nl-NL" sz="2400">
                <a:solidFill>
                  <a:prstClr val="black"/>
                </a:solidFill>
                <a:latin typeface="Calibri"/>
                <a:ea typeface="Calibri"/>
                <a:cs typeface="Calibri"/>
              </a:rPr>
              <a:t> </a:t>
            </a:r>
            <a:endParaRPr lang="nl-NL" sz="2400">
              <a:solidFill>
                <a:prstClr val="black"/>
              </a:solidFill>
              <a:latin typeface="Calibri"/>
            </a:endParaRPr>
          </a:p>
          <a:p>
            <a:pPr marL="380990" indent="-380990" defTabSz="1219170">
              <a:buFont typeface="Arial"/>
              <a:buChar char="•"/>
            </a:pPr>
            <a:r>
              <a:rPr lang="nl-NL" sz="2400" err="1">
                <a:solidFill>
                  <a:prstClr val="black"/>
                </a:solidFill>
                <a:latin typeface="Calibri"/>
                <a:ea typeface="Calibri"/>
                <a:cs typeface="Calibri"/>
              </a:rPr>
              <a:t>Proud</a:t>
            </a:r>
            <a:r>
              <a:rPr lang="nl-NL" sz="2400">
                <a:solidFill>
                  <a:prstClr val="black"/>
                </a:solidFill>
                <a:latin typeface="Calibri"/>
                <a:ea typeface="Calibri"/>
                <a:cs typeface="Calibri"/>
              </a:rPr>
              <a:t> </a:t>
            </a:r>
          </a:p>
          <a:p>
            <a:pPr marL="380990" indent="-380990" defTabSz="1219170">
              <a:buFont typeface="Arial"/>
              <a:buChar char="•"/>
            </a:pPr>
            <a:r>
              <a:rPr lang="nl-NL" sz="2400">
                <a:solidFill>
                  <a:prstClr val="black"/>
                </a:solidFill>
                <a:latin typeface="Calibri"/>
                <a:ea typeface="Calibri"/>
                <a:cs typeface="Calibri"/>
              </a:rPr>
              <a:t>PI </a:t>
            </a:r>
            <a:r>
              <a:rPr lang="nl-NL" sz="2400" err="1">
                <a:solidFill>
                  <a:prstClr val="black"/>
                </a:solidFill>
                <a:latin typeface="Calibri"/>
                <a:ea typeface="Calibri"/>
                <a:cs typeface="Calibri"/>
              </a:rPr>
              <a:t>also</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makes</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the</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products</a:t>
            </a:r>
            <a:r>
              <a:rPr lang="nl-NL" sz="2400">
                <a:solidFill>
                  <a:prstClr val="black"/>
                </a:solidFill>
                <a:latin typeface="Calibri"/>
                <a:ea typeface="Calibri"/>
                <a:cs typeface="Calibri"/>
              </a:rPr>
              <a:t> </a:t>
            </a:r>
            <a:r>
              <a:rPr lang="nl-NL" sz="2400" err="1">
                <a:solidFill>
                  <a:prstClr val="black"/>
                </a:solidFill>
                <a:latin typeface="Calibri"/>
                <a:ea typeface="Calibri"/>
                <a:cs typeface="Calibri"/>
              </a:rPr>
              <a:t>sell</a:t>
            </a:r>
            <a:r>
              <a:rPr lang="nl-NL" sz="2400">
                <a:solidFill>
                  <a:prstClr val="black"/>
                </a:solidFill>
                <a:latin typeface="Calibri"/>
                <a:ea typeface="Calibri"/>
                <a:cs typeface="Calibri"/>
              </a:rPr>
              <a:t> </a:t>
            </a:r>
          </a:p>
          <a:p>
            <a:pPr defTabSz="1219170"/>
            <a:endParaRPr lang="nl-NL" sz="2400">
              <a:solidFill>
                <a:prstClr val="black"/>
              </a:solidFill>
              <a:latin typeface="Calibri"/>
              <a:ea typeface="Calibri"/>
              <a:cs typeface="Calibri"/>
            </a:endParaRPr>
          </a:p>
        </p:txBody>
      </p:sp>
    </p:spTree>
    <p:extLst>
      <p:ext uri="{BB962C8B-B14F-4D97-AF65-F5344CB8AC3E}">
        <p14:creationId xmlns:p14="http://schemas.microsoft.com/office/powerpoint/2010/main" val="298740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5" name="Tekstvak 4">
            <a:extLst>
              <a:ext uri="{FF2B5EF4-FFF2-40B4-BE49-F238E27FC236}">
                <a16:creationId xmlns:a16="http://schemas.microsoft.com/office/drawing/2014/main" id="{9942B479-0353-D590-BCE1-A4390D02719B}"/>
              </a:ext>
            </a:extLst>
          </p:cNvPr>
          <p:cNvSpPr txBox="1"/>
          <p:nvPr/>
        </p:nvSpPr>
        <p:spPr>
          <a:xfrm>
            <a:off x="986832" y="2646484"/>
            <a:ext cx="8204475"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defTabSz="1219170">
              <a:buFont typeface="Arial"/>
              <a:buChar char="•"/>
            </a:pPr>
            <a:r>
              <a:rPr lang="nl-NL" sz="2400" dirty="0">
                <a:solidFill>
                  <a:prstClr val="black"/>
                </a:solidFill>
                <a:latin typeface="Calibri"/>
                <a:ea typeface="Calibri"/>
                <a:cs typeface="Calibri"/>
              </a:rPr>
              <a:t>Intranet</a:t>
            </a:r>
          </a:p>
          <a:p>
            <a:pPr marL="380990" indent="-380990" defTabSz="1219170">
              <a:buFont typeface="Arial"/>
              <a:buChar char="•"/>
            </a:pPr>
            <a:r>
              <a:rPr lang="nl-NL" sz="2400" dirty="0">
                <a:solidFill>
                  <a:prstClr val="black"/>
                </a:solidFill>
                <a:latin typeface="Calibri"/>
                <a:ea typeface="Calibri"/>
                <a:cs typeface="Calibri"/>
              </a:rPr>
              <a:t>Website</a:t>
            </a:r>
          </a:p>
          <a:p>
            <a:pPr marL="380990" indent="-380990" defTabSz="1219170">
              <a:buFont typeface="Arial"/>
              <a:buChar char="•"/>
            </a:pPr>
            <a:r>
              <a:rPr lang="nl-NL" sz="2400" dirty="0" err="1">
                <a:solidFill>
                  <a:prstClr val="black"/>
                </a:solidFill>
                <a:latin typeface="Calibri"/>
                <a:ea typeface="Calibri"/>
                <a:cs typeface="Calibri"/>
              </a:rPr>
              <a:t>Newsletters</a:t>
            </a:r>
            <a:endParaRPr lang="nl-NL" sz="2400" dirty="0">
              <a:solidFill>
                <a:prstClr val="black"/>
              </a:solidFill>
              <a:latin typeface="Calibri"/>
              <a:ea typeface="Calibri"/>
              <a:cs typeface="Calibri"/>
            </a:endParaRPr>
          </a:p>
          <a:p>
            <a:pPr marL="380990" indent="-380990" defTabSz="1219170">
              <a:buFont typeface="Arial"/>
              <a:buChar char="•"/>
            </a:pPr>
            <a:r>
              <a:rPr lang="nl-NL" sz="2400" dirty="0">
                <a:solidFill>
                  <a:prstClr val="black"/>
                </a:solidFill>
                <a:latin typeface="Calibri"/>
                <a:cs typeface="Calibri"/>
              </a:rPr>
              <a:t>Facebook</a:t>
            </a:r>
          </a:p>
          <a:p>
            <a:pPr marL="380990" indent="-380990" defTabSz="1219170">
              <a:buFont typeface="Arial"/>
              <a:buChar char="•"/>
            </a:pPr>
            <a:r>
              <a:rPr lang="nl-NL" sz="2400" dirty="0">
                <a:solidFill>
                  <a:prstClr val="black"/>
                </a:solidFill>
                <a:latin typeface="Calibri"/>
                <a:cs typeface="Calibri"/>
              </a:rPr>
              <a:t>Instagram</a:t>
            </a:r>
          </a:p>
          <a:p>
            <a:pPr marL="380990" indent="-380990" defTabSz="1219170">
              <a:buFont typeface="Arial"/>
              <a:buChar char="•"/>
            </a:pPr>
            <a:r>
              <a:rPr lang="nl-NL" sz="2400" dirty="0">
                <a:solidFill>
                  <a:prstClr val="black"/>
                </a:solidFill>
                <a:latin typeface="Calibri"/>
                <a:cs typeface="Calibri"/>
              </a:rPr>
              <a:t>Magazines </a:t>
            </a:r>
            <a:br>
              <a:rPr lang="nl-NL" sz="2400" dirty="0">
                <a:solidFill>
                  <a:prstClr val="black"/>
                </a:solidFill>
                <a:latin typeface="Calibri"/>
                <a:cs typeface="Calibri"/>
              </a:rPr>
            </a:br>
            <a:r>
              <a:rPr lang="nl-NL" sz="2400" dirty="0">
                <a:solidFill>
                  <a:prstClr val="black"/>
                </a:solidFill>
                <a:latin typeface="Calibri"/>
                <a:cs typeface="Calibri"/>
              </a:rPr>
              <a:t>(</a:t>
            </a:r>
            <a:r>
              <a:rPr lang="nl-NL" sz="2400" dirty="0" err="1">
                <a:solidFill>
                  <a:prstClr val="black"/>
                </a:solidFill>
                <a:latin typeface="Calibri"/>
                <a:cs typeface="Calibri"/>
              </a:rPr>
              <a:t>Aktua</a:t>
            </a:r>
            <a:r>
              <a:rPr lang="nl-NL" sz="2400" dirty="0">
                <a:solidFill>
                  <a:prstClr val="black"/>
                </a:solidFill>
                <a:latin typeface="Calibri"/>
                <a:cs typeface="Calibri"/>
              </a:rPr>
              <a:t>, Sporen, employee magazine)</a:t>
            </a:r>
          </a:p>
          <a:p>
            <a:pPr marL="380990" indent="-380990" defTabSz="1219170">
              <a:buFont typeface="Arial"/>
              <a:buChar char="•"/>
            </a:pPr>
            <a:r>
              <a:rPr lang="nl-NL" sz="2400" dirty="0">
                <a:solidFill>
                  <a:prstClr val="black"/>
                </a:solidFill>
                <a:latin typeface="Calibri"/>
                <a:cs typeface="Calibri"/>
              </a:rPr>
              <a:t>...</a:t>
            </a:r>
          </a:p>
          <a:p>
            <a:pPr marL="380990" indent="-380990" defTabSz="1219170">
              <a:buFont typeface="Arial"/>
              <a:buChar char="•"/>
            </a:pPr>
            <a:endParaRPr lang="nl-NL" sz="2400" dirty="0">
              <a:solidFill>
                <a:prstClr val="black"/>
              </a:solidFill>
              <a:latin typeface="Calibri"/>
              <a:cs typeface="Calibri"/>
            </a:endParaRPr>
          </a:p>
          <a:p>
            <a:pPr marL="380990" indent="-380990" defTabSz="1219170">
              <a:buFont typeface="Arial"/>
              <a:buChar char="•"/>
            </a:pPr>
            <a:endParaRPr lang="nl-NL" sz="2400" dirty="0">
              <a:solidFill>
                <a:prstClr val="black"/>
              </a:solidFill>
              <a:latin typeface="Calibri"/>
              <a:cs typeface="Calibri"/>
            </a:endParaRPr>
          </a:p>
          <a:p>
            <a:pPr marL="380990" indent="-380990" defTabSz="1219170">
              <a:buFont typeface="Arial"/>
              <a:buChar char="•"/>
            </a:pPr>
            <a:endParaRPr lang="nl-NL" sz="2400" dirty="0">
              <a:solidFill>
                <a:prstClr val="black"/>
              </a:solidFill>
              <a:latin typeface="Calibri"/>
              <a:cs typeface="Calibri"/>
            </a:endParaRPr>
          </a:p>
        </p:txBody>
      </p:sp>
      <p:sp>
        <p:nvSpPr>
          <p:cNvPr id="3" name="Tekstvak 2">
            <a:extLst>
              <a:ext uri="{FF2B5EF4-FFF2-40B4-BE49-F238E27FC236}">
                <a16:creationId xmlns:a16="http://schemas.microsoft.com/office/drawing/2014/main" id="{07ECE7AA-3BC3-7F68-C207-74A92131945B}"/>
              </a:ext>
            </a:extLst>
          </p:cNvPr>
          <p:cNvSpPr txBox="1"/>
          <p:nvPr/>
        </p:nvSpPr>
        <p:spPr>
          <a:xfrm>
            <a:off x="4428811" y="1404258"/>
            <a:ext cx="6873071"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b="1">
                <a:solidFill>
                  <a:prstClr val="black"/>
                </a:solidFill>
                <a:latin typeface="Calibri"/>
                <a:cs typeface="Calibri"/>
              </a:rPr>
              <a:t> WE BRING ONE STORY USING DIFFERENT MEDIA</a:t>
            </a:r>
          </a:p>
        </p:txBody>
      </p:sp>
      <p:pic>
        <p:nvPicPr>
          <p:cNvPr id="14" name="Afbeelding 14" descr="Afbeelding met tekst&#10;&#10;Automatisch gegenereerde beschrijving">
            <a:extLst>
              <a:ext uri="{FF2B5EF4-FFF2-40B4-BE49-F238E27FC236}">
                <a16:creationId xmlns:a16="http://schemas.microsoft.com/office/drawing/2014/main" id="{29D1B22E-3FE0-A8B5-EFE9-4C06D06169E8}"/>
              </a:ext>
            </a:extLst>
          </p:cNvPr>
          <p:cNvPicPr>
            <a:picLocks noChangeAspect="1"/>
          </p:cNvPicPr>
          <p:nvPr/>
        </p:nvPicPr>
        <p:blipFill>
          <a:blip r:embed="rId4"/>
          <a:stretch>
            <a:fillRect/>
          </a:stretch>
        </p:blipFill>
        <p:spPr>
          <a:xfrm>
            <a:off x="7336972" y="2547257"/>
            <a:ext cx="4049485" cy="2699656"/>
          </a:xfrm>
          <a:prstGeom prst="rect">
            <a:avLst/>
          </a:prstGeom>
        </p:spPr>
      </p:pic>
    </p:spTree>
    <p:extLst>
      <p:ext uri="{BB962C8B-B14F-4D97-AF65-F5344CB8AC3E}">
        <p14:creationId xmlns:p14="http://schemas.microsoft.com/office/powerpoint/2010/main" val="427711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2" name="Afbeelding 2" descr="Afbeelding met tekst, persoon, binnen, voorbereiden&#10;&#10;Automatisch gegenereerde beschrijving">
            <a:extLst>
              <a:ext uri="{FF2B5EF4-FFF2-40B4-BE49-F238E27FC236}">
                <a16:creationId xmlns:a16="http://schemas.microsoft.com/office/drawing/2014/main" id="{08C17F2C-718B-1059-042E-301C8BFA524C}"/>
              </a:ext>
            </a:extLst>
          </p:cNvPr>
          <p:cNvPicPr>
            <a:picLocks noChangeAspect="1"/>
          </p:cNvPicPr>
          <p:nvPr/>
        </p:nvPicPr>
        <p:blipFill rotWithShape="1">
          <a:blip r:embed="rId2"/>
          <a:srcRect b="15746"/>
          <a:stretch/>
        </p:blipFill>
        <p:spPr>
          <a:xfrm>
            <a:off x="27" y="1282"/>
            <a:ext cx="12191973" cy="6856719"/>
          </a:xfrm>
          <a:prstGeom prst="rect">
            <a:avLst/>
          </a:prstGeom>
        </p:spPr>
      </p:pic>
    </p:spTree>
    <p:extLst>
      <p:ext uri="{BB962C8B-B14F-4D97-AF65-F5344CB8AC3E}">
        <p14:creationId xmlns:p14="http://schemas.microsoft.com/office/powerpoint/2010/main" val="250442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4" name="Tekstvak 3">
            <a:extLst>
              <a:ext uri="{FF2B5EF4-FFF2-40B4-BE49-F238E27FC236}">
                <a16:creationId xmlns:a16="http://schemas.microsoft.com/office/drawing/2014/main" id="{80FF75B1-A254-2D71-FBF4-FEF992485A79}"/>
              </a:ext>
            </a:extLst>
          </p:cNvPr>
          <p:cNvSpPr txBox="1"/>
          <p:nvPr/>
        </p:nvSpPr>
        <p:spPr>
          <a:xfrm>
            <a:off x="4784691" y="791309"/>
            <a:ext cx="6837901"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a:solidFill>
                  <a:prstClr val="black"/>
                </a:solidFill>
                <a:latin typeface="Calibri"/>
                <a:ea typeface="Calibri"/>
                <a:cs typeface="Calibri"/>
              </a:rPr>
              <a:t>STORYTELLING = BASE OF ALL COMMUNICATION</a:t>
            </a:r>
          </a:p>
        </p:txBody>
      </p:sp>
      <p:sp>
        <p:nvSpPr>
          <p:cNvPr id="8" name="Tekstvak 7">
            <a:extLst>
              <a:ext uri="{FF2B5EF4-FFF2-40B4-BE49-F238E27FC236}">
                <a16:creationId xmlns:a16="http://schemas.microsoft.com/office/drawing/2014/main" id="{FA544C00-4EC1-3265-E8AE-5C0F437F8DA0}"/>
              </a:ext>
            </a:extLst>
          </p:cNvPr>
          <p:cNvSpPr txBox="1"/>
          <p:nvPr/>
        </p:nvSpPr>
        <p:spPr>
          <a:xfrm>
            <a:off x="6847113" y="2590801"/>
            <a:ext cx="365760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endParaRPr lang="nl-NL" sz="2400">
              <a:solidFill>
                <a:prstClr val="black"/>
              </a:solidFill>
              <a:latin typeface="Calibri"/>
              <a:cs typeface="Calibri"/>
            </a:endParaRPr>
          </a:p>
        </p:txBody>
      </p:sp>
      <p:pic>
        <p:nvPicPr>
          <p:cNvPr id="10" name="Afbeelding 10" descr="Afbeelding met tekst, persoon, schotel&#10;&#10;Automatisch gegenereerde beschrijving">
            <a:extLst>
              <a:ext uri="{FF2B5EF4-FFF2-40B4-BE49-F238E27FC236}">
                <a16:creationId xmlns:a16="http://schemas.microsoft.com/office/drawing/2014/main" id="{B6068FF3-FDCE-F0A9-696E-8330B1CF43A4}"/>
              </a:ext>
            </a:extLst>
          </p:cNvPr>
          <p:cNvPicPr>
            <a:picLocks noChangeAspect="1"/>
          </p:cNvPicPr>
          <p:nvPr/>
        </p:nvPicPr>
        <p:blipFill>
          <a:blip r:embed="rId4"/>
          <a:stretch>
            <a:fillRect/>
          </a:stretch>
        </p:blipFill>
        <p:spPr>
          <a:xfrm>
            <a:off x="4572000" y="1393819"/>
            <a:ext cx="7195456" cy="4886791"/>
          </a:xfrm>
          <a:prstGeom prst="rect">
            <a:avLst/>
          </a:prstGeom>
        </p:spPr>
      </p:pic>
      <p:sp>
        <p:nvSpPr>
          <p:cNvPr id="11" name="Tekstvak 10">
            <a:extLst>
              <a:ext uri="{FF2B5EF4-FFF2-40B4-BE49-F238E27FC236}">
                <a16:creationId xmlns:a16="http://schemas.microsoft.com/office/drawing/2014/main" id="{6FCA9F51-BA59-67C9-3643-27A267DDAB53}"/>
              </a:ext>
            </a:extLst>
          </p:cNvPr>
          <p:cNvSpPr txBox="1"/>
          <p:nvPr/>
        </p:nvSpPr>
        <p:spPr>
          <a:xfrm>
            <a:off x="332434" y="3001946"/>
            <a:ext cx="3940628"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a:solidFill>
                  <a:prstClr val="black"/>
                </a:solidFill>
                <a:latin typeface="Calibri"/>
              </a:rPr>
              <a:t>WEBSHOP</a:t>
            </a:r>
          </a:p>
          <a:p>
            <a:pPr algn="ctr" defTabSz="1219170"/>
            <a:r>
              <a:rPr lang="nl-NL" sz="2400">
                <a:solidFill>
                  <a:prstClr val="black"/>
                </a:solidFill>
                <a:latin typeface="Calibri"/>
                <a:cs typeface="Calibri"/>
                <a:hlinkClick r:id="rId5"/>
              </a:rPr>
              <a:t>www.hetanderegeschenk.be</a:t>
            </a:r>
            <a:r>
              <a:rPr lang="nl-NL" sz="2400">
                <a:solidFill>
                  <a:prstClr val="black"/>
                </a:solidFill>
                <a:latin typeface="Calibri"/>
                <a:cs typeface="Calibri"/>
              </a:rPr>
              <a:t> </a:t>
            </a:r>
          </a:p>
        </p:txBody>
      </p:sp>
      <p:sp>
        <p:nvSpPr>
          <p:cNvPr id="3" name="Tekstvak 2">
            <a:extLst>
              <a:ext uri="{FF2B5EF4-FFF2-40B4-BE49-F238E27FC236}">
                <a16:creationId xmlns:a16="http://schemas.microsoft.com/office/drawing/2014/main" id="{4127DF0C-6C6F-0A1E-A594-11E486179943}"/>
              </a:ext>
            </a:extLst>
          </p:cNvPr>
          <p:cNvSpPr txBox="1"/>
          <p:nvPr/>
        </p:nvSpPr>
        <p:spPr>
          <a:xfrm>
            <a:off x="741903" y="4078794"/>
            <a:ext cx="3121687"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a:solidFill>
                  <a:prstClr val="black"/>
                </a:solidFill>
                <a:latin typeface="Calibri"/>
                <a:cs typeface="Calibri"/>
              </a:rPr>
              <a:t>Triggering </a:t>
            </a:r>
            <a:r>
              <a:rPr lang="nl-NL" sz="2400" err="1">
                <a:solidFill>
                  <a:prstClr val="black"/>
                </a:solidFill>
                <a:latin typeface="Calibri"/>
                <a:cs typeface="Calibri"/>
              </a:rPr>
              <a:t>introduction</a:t>
            </a:r>
          </a:p>
        </p:txBody>
      </p:sp>
    </p:spTree>
    <p:extLst>
      <p:ext uri="{BB962C8B-B14F-4D97-AF65-F5344CB8AC3E}">
        <p14:creationId xmlns:p14="http://schemas.microsoft.com/office/powerpoint/2010/main" val="408174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818523" y="3181559"/>
            <a:ext cx="3727096"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a:solidFill>
                  <a:prstClr val="black"/>
                </a:solidFill>
                <a:latin typeface="Calibri"/>
                <a:cs typeface="Calibri"/>
              </a:rPr>
              <a:t>Full story + strong images</a:t>
            </a:r>
          </a:p>
        </p:txBody>
      </p:sp>
      <p:sp>
        <p:nvSpPr>
          <p:cNvPr id="6" name="Tekstvak 5">
            <a:extLst>
              <a:ext uri="{FF2B5EF4-FFF2-40B4-BE49-F238E27FC236}">
                <a16:creationId xmlns:a16="http://schemas.microsoft.com/office/drawing/2014/main" id="{BF8A20FE-BC49-8CE2-4638-F5F351807B25}"/>
              </a:ext>
            </a:extLst>
          </p:cNvPr>
          <p:cNvSpPr txBox="1"/>
          <p:nvPr/>
        </p:nvSpPr>
        <p:spPr>
          <a:xfrm>
            <a:off x="892629" y="3676861"/>
            <a:ext cx="3657599"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nl-NL" sz="2400">
                <a:solidFill>
                  <a:prstClr val="black"/>
                </a:solidFill>
                <a:latin typeface="Calibri"/>
                <a:ea typeface="+mn-lt"/>
                <a:cs typeface="Calibri"/>
              </a:rPr>
              <a:t>People </a:t>
            </a:r>
            <a:r>
              <a:rPr lang="nl-NL" sz="2400" err="1">
                <a:solidFill>
                  <a:prstClr val="black"/>
                </a:solidFill>
                <a:latin typeface="Calibri"/>
                <a:ea typeface="+mn-lt"/>
                <a:cs typeface="Calibri"/>
              </a:rPr>
              <a:t>behind</a:t>
            </a:r>
            <a:r>
              <a:rPr lang="nl-NL" sz="2400">
                <a:solidFill>
                  <a:prstClr val="black"/>
                </a:solidFill>
                <a:latin typeface="Calibri"/>
                <a:ea typeface="+mn-lt"/>
                <a:cs typeface="Calibri"/>
              </a:rPr>
              <a:t> </a:t>
            </a:r>
            <a:r>
              <a:rPr lang="nl-NL" sz="2400" err="1">
                <a:solidFill>
                  <a:prstClr val="black"/>
                </a:solidFill>
                <a:latin typeface="Calibri"/>
                <a:ea typeface="+mn-lt"/>
                <a:cs typeface="Calibri"/>
              </a:rPr>
              <a:t>the</a:t>
            </a:r>
            <a:r>
              <a:rPr lang="nl-NL" sz="2400">
                <a:solidFill>
                  <a:prstClr val="black"/>
                </a:solidFill>
                <a:latin typeface="Calibri"/>
                <a:ea typeface="+mn-lt"/>
                <a:cs typeface="Calibri"/>
              </a:rPr>
              <a:t> product</a:t>
            </a:r>
            <a:endParaRPr lang="nl-NL" sz="2400">
              <a:solidFill>
                <a:prstClr val="black"/>
              </a:solidFill>
              <a:latin typeface="Calibri"/>
            </a:endParaRPr>
          </a:p>
        </p:txBody>
      </p:sp>
      <p:pic>
        <p:nvPicPr>
          <p:cNvPr id="7" name="Afbeelding 7" descr="Afbeelding met tekst&#10;&#10;Automatisch gegenereerde beschrijving">
            <a:extLst>
              <a:ext uri="{FF2B5EF4-FFF2-40B4-BE49-F238E27FC236}">
                <a16:creationId xmlns:a16="http://schemas.microsoft.com/office/drawing/2014/main" id="{62E707DE-AFBF-670A-F459-DFAEB8B4C74A}"/>
              </a:ext>
            </a:extLst>
          </p:cNvPr>
          <p:cNvPicPr>
            <a:picLocks noChangeAspect="1"/>
          </p:cNvPicPr>
          <p:nvPr/>
        </p:nvPicPr>
        <p:blipFill>
          <a:blip r:embed="rId4"/>
          <a:stretch>
            <a:fillRect/>
          </a:stretch>
        </p:blipFill>
        <p:spPr>
          <a:xfrm>
            <a:off x="5506498" y="221803"/>
            <a:ext cx="6077577" cy="6380901"/>
          </a:xfrm>
          <a:prstGeom prst="rect">
            <a:avLst/>
          </a:prstGeom>
        </p:spPr>
      </p:pic>
    </p:spTree>
    <p:extLst>
      <p:ext uri="{BB962C8B-B14F-4D97-AF65-F5344CB8AC3E}">
        <p14:creationId xmlns:p14="http://schemas.microsoft.com/office/powerpoint/2010/main" val="104701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3" name="Afbeelding 3" descr="Afbeelding met tekst, persoon, binnen, winkel&#10;&#10;Automatisch gegenereerde beschrijving">
            <a:extLst>
              <a:ext uri="{FF2B5EF4-FFF2-40B4-BE49-F238E27FC236}">
                <a16:creationId xmlns:a16="http://schemas.microsoft.com/office/drawing/2014/main" id="{266F0205-673A-01E4-6A86-87B896ABE941}"/>
              </a:ext>
            </a:extLst>
          </p:cNvPr>
          <p:cNvPicPr>
            <a:picLocks noChangeAspect="1"/>
          </p:cNvPicPr>
          <p:nvPr/>
        </p:nvPicPr>
        <p:blipFill>
          <a:blip r:embed="rId3"/>
          <a:stretch>
            <a:fillRect/>
          </a:stretch>
        </p:blipFill>
        <p:spPr>
          <a:xfrm>
            <a:off x="2394858" y="-5435"/>
            <a:ext cx="4920343" cy="6934181"/>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B721CF54-E6CF-BDD2-CB50-0A6815DEDA92}"/>
              </a:ext>
            </a:extLst>
          </p:cNvPr>
          <p:cNvPicPr>
            <a:picLocks noChangeAspect="1"/>
          </p:cNvPicPr>
          <p:nvPr/>
        </p:nvPicPr>
        <p:blipFill>
          <a:blip r:embed="rId4"/>
          <a:stretch>
            <a:fillRect/>
          </a:stretch>
        </p:blipFill>
        <p:spPr>
          <a:xfrm>
            <a:off x="7315200" y="1509"/>
            <a:ext cx="4876800" cy="6920296"/>
          </a:xfrm>
          <a:prstGeom prst="rect">
            <a:avLst/>
          </a:prstGeom>
        </p:spPr>
      </p:pic>
      <p:pic>
        <p:nvPicPr>
          <p:cNvPr id="6" name="Afbeelding 7" descr="Afbeelding met tekst&#10;&#10;Automatisch gegenereerde beschrijving">
            <a:extLst>
              <a:ext uri="{FF2B5EF4-FFF2-40B4-BE49-F238E27FC236}">
                <a16:creationId xmlns:a16="http://schemas.microsoft.com/office/drawing/2014/main" id="{EB8F6C7F-B18C-7FD1-BA7F-2911759196C9}"/>
              </a:ext>
            </a:extLst>
          </p:cNvPr>
          <p:cNvPicPr>
            <a:picLocks noChangeAspect="1"/>
          </p:cNvPicPr>
          <p:nvPr/>
        </p:nvPicPr>
        <p:blipFill>
          <a:blip r:embed="rId5"/>
          <a:stretch>
            <a:fillRect/>
          </a:stretch>
        </p:blipFill>
        <p:spPr>
          <a:xfrm>
            <a:off x="261257" y="278302"/>
            <a:ext cx="3657600" cy="553740"/>
          </a:xfrm>
          <a:prstGeom prst="rect">
            <a:avLst/>
          </a:prstGeom>
        </p:spPr>
      </p:pic>
    </p:spTree>
    <p:extLst>
      <p:ext uri="{BB962C8B-B14F-4D97-AF65-F5344CB8AC3E}">
        <p14:creationId xmlns:p14="http://schemas.microsoft.com/office/powerpoint/2010/main" val="382808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260778" y="3086253"/>
            <a:ext cx="3492636" cy="196977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dirty="0">
                <a:solidFill>
                  <a:prstClr val="black"/>
                </a:solidFill>
                <a:latin typeface="Calibri"/>
                <a:cs typeface="Calibri"/>
              </a:rPr>
              <a:t>Same </a:t>
            </a:r>
            <a:r>
              <a:rPr lang="nl-NL" sz="2400" dirty="0" err="1">
                <a:solidFill>
                  <a:prstClr val="black"/>
                </a:solidFill>
                <a:latin typeface="Calibri"/>
                <a:cs typeface="Calibri"/>
              </a:rPr>
              <a:t>style</a:t>
            </a:r>
            <a:r>
              <a:rPr lang="nl-NL" sz="2400" dirty="0">
                <a:solidFill>
                  <a:prstClr val="black"/>
                </a:solidFill>
                <a:latin typeface="Calibri"/>
                <a:cs typeface="Calibri"/>
              </a:rPr>
              <a:t> returns</a:t>
            </a:r>
          </a:p>
          <a:p>
            <a:pPr algn="ctr" defTabSz="1219170"/>
            <a:endParaRPr lang="nl-NL" sz="2400" dirty="0">
              <a:solidFill>
                <a:prstClr val="black"/>
              </a:solidFill>
              <a:latin typeface="Calibri"/>
              <a:cs typeface="Calibri"/>
            </a:endParaRPr>
          </a:p>
          <a:p>
            <a:pPr algn="ctr" defTabSz="1219170"/>
            <a:endParaRPr lang="nl-NL" sz="2400" dirty="0">
              <a:solidFill>
                <a:prstClr val="black"/>
              </a:solidFill>
              <a:latin typeface="Calibri"/>
              <a:cs typeface="Calibri"/>
            </a:endParaRPr>
          </a:p>
          <a:p>
            <a:pPr algn="ctr" defTabSz="1219170"/>
            <a:endParaRPr lang="nl-NL" sz="2400" dirty="0">
              <a:solidFill>
                <a:prstClr val="black"/>
              </a:solidFill>
              <a:latin typeface="Calibri"/>
              <a:cs typeface="Calibri"/>
            </a:endParaRPr>
          </a:p>
          <a:p>
            <a:pPr algn="ctr" defTabSz="1219170"/>
            <a:r>
              <a:rPr lang="nl-NL" sz="2400" dirty="0" err="1">
                <a:solidFill>
                  <a:prstClr val="black"/>
                </a:solidFill>
                <a:latin typeface="Calibri"/>
                <a:cs typeface="Calibri"/>
              </a:rPr>
              <a:t>Recognition</a:t>
            </a:r>
            <a:endParaRPr lang="nl-NL" sz="2400" dirty="0">
              <a:solidFill>
                <a:prstClr val="black"/>
              </a:solidFill>
              <a:latin typeface="Calibri"/>
              <a:cs typeface="Calibri"/>
            </a:endParaRPr>
          </a:p>
        </p:txBody>
      </p:sp>
      <p:sp>
        <p:nvSpPr>
          <p:cNvPr id="4" name="Pijl: omlaag 3">
            <a:extLst>
              <a:ext uri="{FF2B5EF4-FFF2-40B4-BE49-F238E27FC236}">
                <a16:creationId xmlns:a16="http://schemas.microsoft.com/office/drawing/2014/main" id="{4CAC48B2-8048-CB56-BD22-E3920BF0D111}"/>
              </a:ext>
            </a:extLst>
          </p:cNvPr>
          <p:cNvSpPr/>
          <p:nvPr/>
        </p:nvSpPr>
        <p:spPr>
          <a:xfrm>
            <a:off x="1764903" y="3839291"/>
            <a:ext cx="376813" cy="653143"/>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Calibri"/>
            </a:endParaRPr>
          </a:p>
        </p:txBody>
      </p:sp>
      <p:sp>
        <p:nvSpPr>
          <p:cNvPr id="8" name="Tekstvak 7">
            <a:extLst>
              <a:ext uri="{FF2B5EF4-FFF2-40B4-BE49-F238E27FC236}">
                <a16:creationId xmlns:a16="http://schemas.microsoft.com/office/drawing/2014/main" id="{AAC76D0A-C5EE-1EA5-AAB4-9CF0AE8D7474}"/>
              </a:ext>
            </a:extLst>
          </p:cNvPr>
          <p:cNvSpPr txBox="1"/>
          <p:nvPr/>
        </p:nvSpPr>
        <p:spPr>
          <a:xfrm>
            <a:off x="771987" y="2393039"/>
            <a:ext cx="247022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a:solidFill>
                  <a:prstClr val="black"/>
                </a:solidFill>
                <a:latin typeface="Calibri"/>
                <a:cs typeface="Calibri"/>
              </a:rPr>
              <a:t>POSTAL CARDS </a:t>
            </a:r>
          </a:p>
        </p:txBody>
      </p:sp>
      <p:pic>
        <p:nvPicPr>
          <p:cNvPr id="5" name="Afbeelding 5" descr="Afbeelding met persoon, kop, voedsel, drank&#10;&#10;Automatisch gegenereerde beschrijving">
            <a:extLst>
              <a:ext uri="{FF2B5EF4-FFF2-40B4-BE49-F238E27FC236}">
                <a16:creationId xmlns:a16="http://schemas.microsoft.com/office/drawing/2014/main" id="{4D4950F2-FDEA-4895-51EE-96CDC87BA626}"/>
              </a:ext>
            </a:extLst>
          </p:cNvPr>
          <p:cNvPicPr>
            <a:picLocks noChangeAspect="1"/>
          </p:cNvPicPr>
          <p:nvPr/>
        </p:nvPicPr>
        <p:blipFill>
          <a:blip r:embed="rId4"/>
          <a:stretch>
            <a:fillRect/>
          </a:stretch>
        </p:blipFill>
        <p:spPr>
          <a:xfrm>
            <a:off x="4604658" y="1652521"/>
            <a:ext cx="3058887" cy="4423815"/>
          </a:xfrm>
          <a:prstGeom prst="rect">
            <a:avLst/>
          </a:prstGeom>
        </p:spPr>
      </p:pic>
      <p:pic>
        <p:nvPicPr>
          <p:cNvPr id="6" name="Afbeelding 6" descr="Afbeelding met tekst&#10;&#10;Automatisch gegenereerde beschrijving">
            <a:extLst>
              <a:ext uri="{FF2B5EF4-FFF2-40B4-BE49-F238E27FC236}">
                <a16:creationId xmlns:a16="http://schemas.microsoft.com/office/drawing/2014/main" id="{3FDDF2AE-013B-7B22-BDF2-BC246A54C8C7}"/>
              </a:ext>
            </a:extLst>
          </p:cNvPr>
          <p:cNvPicPr>
            <a:picLocks noChangeAspect="1"/>
          </p:cNvPicPr>
          <p:nvPr/>
        </p:nvPicPr>
        <p:blipFill>
          <a:blip r:embed="rId5"/>
          <a:stretch>
            <a:fillRect/>
          </a:stretch>
        </p:blipFill>
        <p:spPr>
          <a:xfrm>
            <a:off x="7837715" y="1652522"/>
            <a:ext cx="3091544" cy="4423813"/>
          </a:xfrm>
          <a:prstGeom prst="rect">
            <a:avLst/>
          </a:prstGeom>
        </p:spPr>
      </p:pic>
      <p:sp>
        <p:nvSpPr>
          <p:cNvPr id="7" name="Tekstvak 6">
            <a:extLst>
              <a:ext uri="{FF2B5EF4-FFF2-40B4-BE49-F238E27FC236}">
                <a16:creationId xmlns:a16="http://schemas.microsoft.com/office/drawing/2014/main" id="{2EBF4479-57D0-4016-85B8-F25665DBA7F6}"/>
              </a:ext>
            </a:extLst>
          </p:cNvPr>
          <p:cNvSpPr txBox="1"/>
          <p:nvPr/>
        </p:nvSpPr>
        <p:spPr>
          <a:xfrm>
            <a:off x="5620872" y="1189929"/>
            <a:ext cx="779929" cy="379656"/>
          </a:xfrm>
          <a:prstGeom prst="rect">
            <a:avLst/>
          </a:prstGeom>
          <a:noFill/>
        </p:spPr>
        <p:txBody>
          <a:bodyPr wrap="square" rtlCol="0">
            <a:spAutoFit/>
          </a:bodyPr>
          <a:lstStyle/>
          <a:p>
            <a:pPr defTabSz="1219170"/>
            <a:r>
              <a:rPr lang="nl-BE" sz="1867">
                <a:solidFill>
                  <a:prstClr val="black"/>
                </a:solidFill>
                <a:latin typeface="Calibri"/>
              </a:rPr>
              <a:t>Front</a:t>
            </a:r>
          </a:p>
        </p:txBody>
      </p:sp>
      <p:sp>
        <p:nvSpPr>
          <p:cNvPr id="9" name="Tekstvak 8">
            <a:extLst>
              <a:ext uri="{FF2B5EF4-FFF2-40B4-BE49-F238E27FC236}">
                <a16:creationId xmlns:a16="http://schemas.microsoft.com/office/drawing/2014/main" id="{380E7E15-E26C-4ECF-9A69-D6B084944359}"/>
              </a:ext>
            </a:extLst>
          </p:cNvPr>
          <p:cNvSpPr txBox="1"/>
          <p:nvPr/>
        </p:nvSpPr>
        <p:spPr>
          <a:xfrm>
            <a:off x="8993522" y="1189927"/>
            <a:ext cx="779929" cy="379656"/>
          </a:xfrm>
          <a:prstGeom prst="rect">
            <a:avLst/>
          </a:prstGeom>
          <a:noFill/>
        </p:spPr>
        <p:txBody>
          <a:bodyPr wrap="square" rtlCol="0">
            <a:spAutoFit/>
          </a:bodyPr>
          <a:lstStyle/>
          <a:p>
            <a:pPr defTabSz="1219170"/>
            <a:r>
              <a:rPr lang="nl-BE" sz="1867">
                <a:solidFill>
                  <a:prstClr val="black"/>
                </a:solidFill>
                <a:latin typeface="Calibri"/>
              </a:rPr>
              <a:t>Back</a:t>
            </a:r>
          </a:p>
        </p:txBody>
      </p:sp>
    </p:spTree>
    <p:extLst>
      <p:ext uri="{BB962C8B-B14F-4D97-AF65-F5344CB8AC3E}">
        <p14:creationId xmlns:p14="http://schemas.microsoft.com/office/powerpoint/2010/main" val="137145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2" name="Afbeelding 2" descr="Afbeelding met tafel, kop, houten&#10;&#10;Automatisch gegenereerde beschrijving">
            <a:extLst>
              <a:ext uri="{FF2B5EF4-FFF2-40B4-BE49-F238E27FC236}">
                <a16:creationId xmlns:a16="http://schemas.microsoft.com/office/drawing/2014/main" id="{590CC948-0B1F-6B38-F87F-021B964BBC04}"/>
              </a:ext>
            </a:extLst>
          </p:cNvPr>
          <p:cNvPicPr>
            <a:picLocks noChangeAspect="1"/>
          </p:cNvPicPr>
          <p:nvPr/>
        </p:nvPicPr>
        <p:blipFill rotWithShape="1">
          <a:blip r:embed="rId2"/>
          <a:srcRect t="7669" b="8077"/>
          <a:stretch/>
        </p:blipFill>
        <p:spPr>
          <a:xfrm>
            <a:off x="27" y="1282"/>
            <a:ext cx="12191973" cy="6856719"/>
          </a:xfrm>
          <a:prstGeom prst="rect">
            <a:avLst/>
          </a:prstGeom>
        </p:spPr>
      </p:pic>
    </p:spTree>
    <p:extLst>
      <p:ext uri="{BB962C8B-B14F-4D97-AF65-F5344CB8AC3E}">
        <p14:creationId xmlns:p14="http://schemas.microsoft.com/office/powerpoint/2010/main" val="35498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6" name="Tekstvak 5">
            <a:extLst>
              <a:ext uri="{FF2B5EF4-FFF2-40B4-BE49-F238E27FC236}">
                <a16:creationId xmlns:a16="http://schemas.microsoft.com/office/drawing/2014/main" id="{B231CCB3-6328-477E-ACBD-50CAF9FDF8C0}"/>
              </a:ext>
            </a:extLst>
          </p:cNvPr>
          <p:cNvSpPr txBox="1"/>
          <p:nvPr/>
        </p:nvSpPr>
        <p:spPr>
          <a:xfrm>
            <a:off x="6956292" y="810586"/>
            <a:ext cx="3794085"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nl-NL" sz="2400" b="1" dirty="0">
                <a:cs typeface="Calibri"/>
              </a:rPr>
              <a:t>FACEBOOK</a:t>
            </a:r>
          </a:p>
        </p:txBody>
      </p:sp>
      <p:sp>
        <p:nvSpPr>
          <p:cNvPr id="8" name="Tekstvak 7">
            <a:extLst>
              <a:ext uri="{FF2B5EF4-FFF2-40B4-BE49-F238E27FC236}">
                <a16:creationId xmlns:a16="http://schemas.microsoft.com/office/drawing/2014/main" id="{1772F193-6BAA-4CE8-A209-0A2267FE191A}"/>
              </a:ext>
            </a:extLst>
          </p:cNvPr>
          <p:cNvSpPr txBox="1"/>
          <p:nvPr/>
        </p:nvSpPr>
        <p:spPr>
          <a:xfrm>
            <a:off x="516645" y="2645361"/>
            <a:ext cx="3266460"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nl-NL" sz="2400" b="1" dirty="0">
                <a:cs typeface="Calibri"/>
              </a:rPr>
              <a:t>SOCIAL MEDIA</a:t>
            </a:r>
          </a:p>
        </p:txBody>
      </p:sp>
      <p:sp>
        <p:nvSpPr>
          <p:cNvPr id="5" name="Tekstvak 4">
            <a:extLst>
              <a:ext uri="{FF2B5EF4-FFF2-40B4-BE49-F238E27FC236}">
                <a16:creationId xmlns:a16="http://schemas.microsoft.com/office/drawing/2014/main" id="{4F38ED46-1751-4D46-88DE-37CE81850F3C}"/>
              </a:ext>
            </a:extLst>
          </p:cNvPr>
          <p:cNvSpPr txBox="1"/>
          <p:nvPr/>
        </p:nvSpPr>
        <p:spPr>
          <a:xfrm>
            <a:off x="708211" y="3217131"/>
            <a:ext cx="4365812" cy="1938992"/>
          </a:xfrm>
          <a:prstGeom prst="rect">
            <a:avLst/>
          </a:prstGeom>
          <a:noFill/>
        </p:spPr>
        <p:txBody>
          <a:bodyPr wrap="square" rtlCol="0">
            <a:spAutoFit/>
          </a:bodyPr>
          <a:lstStyle/>
          <a:p>
            <a:pPr marL="380990" indent="-380990">
              <a:buFont typeface="Arial" panose="020B0604020202020204" pitchFamily="34" charset="0"/>
              <a:buChar char="•"/>
            </a:pPr>
            <a:r>
              <a:rPr lang="nl-BE" sz="2400" dirty="0"/>
              <a:t>Pictures of </a:t>
            </a:r>
            <a:r>
              <a:rPr lang="nl-BE" sz="2400" dirty="0" err="1"/>
              <a:t>client</a:t>
            </a:r>
            <a:r>
              <a:rPr lang="nl-BE" sz="2400" dirty="0"/>
              <a:t> + </a:t>
            </a:r>
            <a:r>
              <a:rPr lang="nl-BE" sz="2400" dirty="0" err="1"/>
              <a:t>products</a:t>
            </a:r>
            <a:endParaRPr lang="nl-BE" sz="2400" dirty="0"/>
          </a:p>
          <a:p>
            <a:pPr marL="380990" indent="-380990">
              <a:buFont typeface="Arial" panose="020B0604020202020204" pitchFamily="34" charset="0"/>
              <a:buChar char="•"/>
            </a:pPr>
            <a:r>
              <a:rPr lang="nl-BE" sz="2400" dirty="0"/>
              <a:t>Short </a:t>
            </a:r>
            <a:r>
              <a:rPr lang="nl-BE" sz="2400" dirty="0" err="1"/>
              <a:t>version</a:t>
            </a:r>
            <a:r>
              <a:rPr lang="nl-BE" sz="2400" dirty="0"/>
              <a:t> of </a:t>
            </a:r>
            <a:r>
              <a:rPr lang="nl-BE" sz="2400" dirty="0" err="1"/>
              <a:t>the</a:t>
            </a:r>
            <a:r>
              <a:rPr lang="nl-BE" sz="2400" dirty="0"/>
              <a:t> story</a:t>
            </a:r>
          </a:p>
          <a:p>
            <a:pPr marL="380990" indent="-380990">
              <a:buFont typeface="Arial" panose="020B0604020202020204" pitchFamily="34" charset="0"/>
              <a:buChar char="•"/>
            </a:pPr>
            <a:r>
              <a:rPr lang="nl-BE" sz="2400" dirty="0"/>
              <a:t>CTA</a:t>
            </a:r>
          </a:p>
          <a:p>
            <a:pPr marL="380990" indent="-380990">
              <a:buFont typeface="Arial" panose="020B0604020202020204" pitchFamily="34" charset="0"/>
              <a:buChar char="•"/>
            </a:pPr>
            <a:r>
              <a:rPr lang="nl-BE" sz="2400" dirty="0"/>
              <a:t>Link </a:t>
            </a:r>
            <a:r>
              <a:rPr lang="nl-BE" sz="2400" dirty="0" err="1"/>
              <a:t>to</a:t>
            </a:r>
            <a:r>
              <a:rPr lang="nl-BE" sz="2400" dirty="0"/>
              <a:t> </a:t>
            </a:r>
            <a:r>
              <a:rPr lang="nl-BE" sz="2400" dirty="0" err="1"/>
              <a:t>the</a:t>
            </a:r>
            <a:r>
              <a:rPr lang="nl-BE" sz="2400" dirty="0"/>
              <a:t> webshop</a:t>
            </a:r>
          </a:p>
          <a:p>
            <a:pPr marL="380990" indent="-380990">
              <a:buFont typeface="Arial" panose="020B0604020202020204" pitchFamily="34" charset="0"/>
              <a:buChar char="•"/>
            </a:pPr>
            <a:r>
              <a:rPr lang="nl-BE" sz="2400" dirty="0"/>
              <a:t># are important!</a:t>
            </a:r>
          </a:p>
        </p:txBody>
      </p:sp>
      <p:pic>
        <p:nvPicPr>
          <p:cNvPr id="10" name="Afbeelding 9">
            <a:extLst>
              <a:ext uri="{FF2B5EF4-FFF2-40B4-BE49-F238E27FC236}">
                <a16:creationId xmlns:a16="http://schemas.microsoft.com/office/drawing/2014/main" id="{78CD2210-AB5D-4442-8A2F-6027C46816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9656" y="1547822"/>
            <a:ext cx="4924973" cy="4647075"/>
          </a:xfrm>
          <a:prstGeom prst="rect">
            <a:avLst/>
          </a:prstGeom>
        </p:spPr>
      </p:pic>
    </p:spTree>
    <p:extLst>
      <p:ext uri="{BB962C8B-B14F-4D97-AF65-F5344CB8AC3E}">
        <p14:creationId xmlns:p14="http://schemas.microsoft.com/office/powerpoint/2010/main" val="293401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6</a:t>
            </a:fld>
            <a:endParaRPr lang="nl-BE"/>
          </a:p>
        </p:txBody>
      </p:sp>
      <p:sp>
        <p:nvSpPr>
          <p:cNvPr id="3" name="Rechthoek 2"/>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1294962" y="3061886"/>
            <a:ext cx="9602075" cy="584775"/>
          </a:xfrm>
          <a:prstGeom prst="rect">
            <a:avLst/>
          </a:prstGeom>
          <a:noFill/>
          <a:effectLst>
            <a:glow rad="63500">
              <a:schemeClr val="accent2">
                <a:satMod val="175000"/>
                <a:alpha val="40000"/>
              </a:schemeClr>
            </a:glow>
          </a:effectLst>
        </p:spPr>
        <p:txBody>
          <a:bodyPr wrap="square" rtlCol="0">
            <a:spAutoFit/>
          </a:bodyPr>
          <a:lstStyle/>
          <a:p>
            <a:pPr algn="ctr"/>
            <a:r>
              <a:rPr lang="nl-BE" sz="3200" dirty="0" err="1">
                <a:solidFill>
                  <a:schemeClr val="bg1"/>
                </a:solidFill>
                <a:effectLst>
                  <a:glow rad="63500">
                    <a:schemeClr val="accent1">
                      <a:satMod val="175000"/>
                      <a:alpha val="40000"/>
                    </a:schemeClr>
                  </a:glow>
                </a:effectLst>
                <a:latin typeface="Myriad Pro" panose="020B0503030403020204" pitchFamily="34" charset="0"/>
              </a:rPr>
              <a:t>Stories</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motivate</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people</a:t>
            </a:r>
            <a:r>
              <a:rPr lang="nl-BE" sz="3200" dirty="0">
                <a:solidFill>
                  <a:schemeClr val="bg1"/>
                </a:solidFill>
                <a:effectLst>
                  <a:glow rad="63500">
                    <a:schemeClr val="accent1">
                      <a:satMod val="175000"/>
                      <a:alpha val="40000"/>
                    </a:schemeClr>
                  </a:glow>
                </a:effectLst>
                <a:latin typeface="Myriad Pro" panose="020B0503030403020204" pitchFamily="34" charset="0"/>
              </a:rPr>
              <a:t> in </a:t>
            </a:r>
            <a:r>
              <a:rPr lang="nl-BE" sz="3200" dirty="0" err="1">
                <a:solidFill>
                  <a:schemeClr val="bg1"/>
                </a:solidFill>
                <a:effectLst>
                  <a:glow rad="63500">
                    <a:schemeClr val="accent1">
                      <a:satMod val="175000"/>
                      <a:alpha val="40000"/>
                    </a:schemeClr>
                  </a:glow>
                </a:effectLst>
                <a:latin typeface="Myriad Pro" panose="020B0503030403020204" pitchFamily="34" charset="0"/>
              </a:rPr>
              <a:t>ways</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that</a:t>
            </a:r>
            <a:r>
              <a:rPr lang="nl-BE" sz="3200" dirty="0">
                <a:solidFill>
                  <a:schemeClr val="bg1"/>
                </a:solidFill>
                <a:effectLst>
                  <a:glow rad="63500">
                    <a:schemeClr val="accent1">
                      <a:satMod val="175000"/>
                      <a:alpha val="40000"/>
                    </a:schemeClr>
                  </a:glow>
                </a:effectLst>
                <a:latin typeface="Myriad Pro" panose="020B0503030403020204" pitchFamily="34" charset="0"/>
              </a:rPr>
              <a:t> </a:t>
            </a:r>
            <a:r>
              <a:rPr lang="nl-BE" sz="3200" dirty="0" err="1">
                <a:solidFill>
                  <a:schemeClr val="bg1"/>
                </a:solidFill>
                <a:effectLst>
                  <a:glow rad="63500">
                    <a:schemeClr val="accent1">
                      <a:satMod val="175000"/>
                      <a:alpha val="40000"/>
                    </a:schemeClr>
                  </a:glow>
                </a:effectLst>
                <a:latin typeface="Myriad Pro" panose="020B0503030403020204" pitchFamily="34" charset="0"/>
              </a:rPr>
              <a:t>statistics</a:t>
            </a:r>
            <a:r>
              <a:rPr lang="nl-BE" sz="3200" dirty="0">
                <a:solidFill>
                  <a:schemeClr val="bg1"/>
                </a:solidFill>
                <a:effectLst>
                  <a:glow rad="63500">
                    <a:schemeClr val="accent1">
                      <a:satMod val="175000"/>
                      <a:alpha val="40000"/>
                    </a:schemeClr>
                  </a:glow>
                </a:effectLst>
                <a:latin typeface="Myriad Pro" panose="020B0503030403020204" pitchFamily="34" charset="0"/>
              </a:rPr>
              <a:t> never </a:t>
            </a:r>
            <a:r>
              <a:rPr lang="nl-BE" sz="3200" dirty="0" err="1">
                <a:solidFill>
                  <a:schemeClr val="bg1"/>
                </a:solidFill>
                <a:effectLst>
                  <a:glow rad="63500">
                    <a:schemeClr val="accent1">
                      <a:satMod val="175000"/>
                      <a:alpha val="40000"/>
                    </a:schemeClr>
                  </a:glow>
                </a:effectLst>
                <a:latin typeface="Myriad Pro" panose="020B0503030403020204" pitchFamily="34" charset="0"/>
              </a:rPr>
              <a:t>will</a:t>
            </a:r>
            <a:endParaRPr lang="nl-BE" sz="3200" dirty="0">
              <a:solidFill>
                <a:schemeClr val="bg1"/>
              </a:solidFill>
              <a:effectLst>
                <a:glow rad="63500">
                  <a:schemeClr val="accent1">
                    <a:satMod val="175000"/>
                    <a:alpha val="40000"/>
                  </a:schemeClr>
                </a:glow>
              </a:effectLst>
              <a:latin typeface="Myriad Pro" panose="020B0503030403020204" pitchFamily="34" charset="0"/>
            </a:endParaRPr>
          </a:p>
        </p:txBody>
      </p:sp>
    </p:spTree>
    <p:extLst>
      <p:ext uri="{BB962C8B-B14F-4D97-AF65-F5344CB8AC3E}">
        <p14:creationId xmlns:p14="http://schemas.microsoft.com/office/powerpoint/2010/main" val="245870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7010080" y="998845"/>
            <a:ext cx="3794085"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nl-NL" sz="2400" b="1" dirty="0">
                <a:cs typeface="Calibri"/>
              </a:rPr>
              <a:t>INSTAGRAM</a:t>
            </a:r>
          </a:p>
        </p:txBody>
      </p:sp>
      <p:pic>
        <p:nvPicPr>
          <p:cNvPr id="9" name="Afbeelding 8">
            <a:extLst>
              <a:ext uri="{FF2B5EF4-FFF2-40B4-BE49-F238E27FC236}">
                <a16:creationId xmlns:a16="http://schemas.microsoft.com/office/drawing/2014/main" id="{49029C56-3DE2-4FA2-B174-3F7D80E31C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35436" y="1832018"/>
            <a:ext cx="5959483" cy="4042479"/>
          </a:xfrm>
          <a:prstGeom prst="rect">
            <a:avLst/>
          </a:prstGeom>
        </p:spPr>
      </p:pic>
      <p:sp>
        <p:nvSpPr>
          <p:cNvPr id="10" name="Ovaal 9">
            <a:extLst>
              <a:ext uri="{FF2B5EF4-FFF2-40B4-BE49-F238E27FC236}">
                <a16:creationId xmlns:a16="http://schemas.microsoft.com/office/drawing/2014/main" id="{80ECD352-C9CD-4502-B512-5431B3E38B77}"/>
              </a:ext>
            </a:extLst>
          </p:cNvPr>
          <p:cNvSpPr/>
          <p:nvPr/>
        </p:nvSpPr>
        <p:spPr>
          <a:xfrm>
            <a:off x="8634426" y="2397823"/>
            <a:ext cx="2160493" cy="83371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nl-BE" sz="2400"/>
          </a:p>
        </p:txBody>
      </p:sp>
      <p:pic>
        <p:nvPicPr>
          <p:cNvPr id="12" name="Afbeelding 11">
            <a:extLst>
              <a:ext uri="{FF2B5EF4-FFF2-40B4-BE49-F238E27FC236}">
                <a16:creationId xmlns:a16="http://schemas.microsoft.com/office/drawing/2014/main" id="{BB71BD86-8897-45A5-9CA7-9DF9D1CFF68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0635" y="3150205"/>
            <a:ext cx="4016191" cy="2724291"/>
          </a:xfrm>
          <a:prstGeom prst="rect">
            <a:avLst/>
          </a:prstGeom>
        </p:spPr>
      </p:pic>
    </p:spTree>
    <p:extLst>
      <p:ext uri="{BB962C8B-B14F-4D97-AF65-F5344CB8AC3E}">
        <p14:creationId xmlns:p14="http://schemas.microsoft.com/office/powerpoint/2010/main" val="24562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2" name="Afbeelding 4" descr="Afbeelding met persoon&#10;&#10;Automatisch gegenereerde beschrijving">
            <a:extLst>
              <a:ext uri="{FF2B5EF4-FFF2-40B4-BE49-F238E27FC236}">
                <a16:creationId xmlns:a16="http://schemas.microsoft.com/office/drawing/2014/main" id="{82D3E790-50F6-52DA-65FE-43AD919181F1}"/>
              </a:ext>
            </a:extLst>
          </p:cNvPr>
          <p:cNvPicPr>
            <a:picLocks noChangeAspect="1"/>
          </p:cNvPicPr>
          <p:nvPr/>
        </p:nvPicPr>
        <p:blipFill rotWithShape="1">
          <a:blip r:embed="rId2"/>
          <a:srcRect b="16990"/>
          <a:stretch/>
        </p:blipFill>
        <p:spPr>
          <a:xfrm>
            <a:off x="27" y="1282"/>
            <a:ext cx="12191973" cy="6856719"/>
          </a:xfrm>
          <a:prstGeom prst="rect">
            <a:avLst/>
          </a:prstGeom>
        </p:spPr>
      </p:pic>
    </p:spTree>
    <p:extLst>
      <p:ext uri="{BB962C8B-B14F-4D97-AF65-F5344CB8AC3E}">
        <p14:creationId xmlns:p14="http://schemas.microsoft.com/office/powerpoint/2010/main" val="9308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7179130" y="633465"/>
            <a:ext cx="3794085"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dirty="0">
                <a:solidFill>
                  <a:prstClr val="black"/>
                </a:solidFill>
                <a:latin typeface="Calibri"/>
                <a:cs typeface="Calibri"/>
              </a:rPr>
              <a:t>NEWS ITEMS (WEBSITE/INTRANET)</a:t>
            </a:r>
            <a:endParaRPr lang="nl-NL" sz="2400" dirty="0">
              <a:solidFill>
                <a:prstClr val="black"/>
              </a:solidFill>
              <a:latin typeface="Calibri"/>
            </a:endParaRPr>
          </a:p>
        </p:txBody>
      </p:sp>
      <p:pic>
        <p:nvPicPr>
          <p:cNvPr id="4" name="Afbeelding 6">
            <a:extLst>
              <a:ext uri="{FF2B5EF4-FFF2-40B4-BE49-F238E27FC236}">
                <a16:creationId xmlns:a16="http://schemas.microsoft.com/office/drawing/2014/main" id="{0B1B0310-D0B1-2A58-4A67-A0C999F50796}"/>
              </a:ext>
            </a:extLst>
          </p:cNvPr>
          <p:cNvPicPr>
            <a:picLocks noChangeAspect="1"/>
          </p:cNvPicPr>
          <p:nvPr/>
        </p:nvPicPr>
        <p:blipFill>
          <a:blip r:embed="rId4"/>
          <a:stretch>
            <a:fillRect/>
          </a:stretch>
        </p:blipFill>
        <p:spPr>
          <a:xfrm>
            <a:off x="6564088" y="1489570"/>
            <a:ext cx="4713513" cy="4945663"/>
          </a:xfrm>
          <a:prstGeom prst="rect">
            <a:avLst/>
          </a:prstGeom>
        </p:spPr>
      </p:pic>
      <p:pic>
        <p:nvPicPr>
          <p:cNvPr id="7" name="Afbeelding 7">
            <a:extLst>
              <a:ext uri="{FF2B5EF4-FFF2-40B4-BE49-F238E27FC236}">
                <a16:creationId xmlns:a16="http://schemas.microsoft.com/office/drawing/2014/main" id="{8CE6461E-83DB-7986-A0C6-EAA6C36AA2CD}"/>
              </a:ext>
            </a:extLst>
          </p:cNvPr>
          <p:cNvPicPr>
            <a:picLocks noChangeAspect="1"/>
          </p:cNvPicPr>
          <p:nvPr/>
        </p:nvPicPr>
        <p:blipFill>
          <a:blip r:embed="rId5"/>
          <a:stretch>
            <a:fillRect/>
          </a:stretch>
        </p:blipFill>
        <p:spPr>
          <a:xfrm>
            <a:off x="2340429" y="2062621"/>
            <a:ext cx="4604656" cy="4354728"/>
          </a:xfrm>
          <a:prstGeom prst="rect">
            <a:avLst/>
          </a:prstGeom>
        </p:spPr>
      </p:pic>
    </p:spTree>
    <p:extLst>
      <p:ext uri="{BB962C8B-B14F-4D97-AF65-F5344CB8AC3E}">
        <p14:creationId xmlns:p14="http://schemas.microsoft.com/office/powerpoint/2010/main" val="159495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36"/>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7973787" y="570072"/>
            <a:ext cx="3794085"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a:solidFill>
                  <a:prstClr val="black"/>
                </a:solidFill>
                <a:latin typeface="Calibri"/>
                <a:cs typeface="Calibri"/>
              </a:rPr>
              <a:t>ST*RK MAGAZINE</a:t>
            </a:r>
          </a:p>
        </p:txBody>
      </p:sp>
      <p:sp>
        <p:nvSpPr>
          <p:cNvPr id="7" name="Tekstvak 1">
            <a:extLst>
              <a:ext uri="{FF2B5EF4-FFF2-40B4-BE49-F238E27FC236}">
                <a16:creationId xmlns:a16="http://schemas.microsoft.com/office/drawing/2014/main" id="{E8A7720F-71CE-BB70-4AC6-76CED11B9F30}"/>
              </a:ext>
            </a:extLst>
          </p:cNvPr>
          <p:cNvSpPr txBox="1"/>
          <p:nvPr/>
        </p:nvSpPr>
        <p:spPr>
          <a:xfrm>
            <a:off x="7506959" y="1238707"/>
            <a:ext cx="4731096" cy="861774"/>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nl-NL" sz="2400">
                <a:solidFill>
                  <a:prstClr val="black"/>
                </a:solidFill>
                <a:latin typeface="Calibri"/>
                <a:cs typeface="Calibri"/>
              </a:rPr>
              <a:t>EXTERNAL PUBLICATIONS</a:t>
            </a:r>
          </a:p>
          <a:p>
            <a:pPr algn="ctr" defTabSz="1219170"/>
            <a:r>
              <a:rPr lang="nl-NL" sz="2400">
                <a:solidFill>
                  <a:prstClr val="black"/>
                </a:solidFill>
                <a:latin typeface="Calibri"/>
                <a:cs typeface="Calibri"/>
              </a:rPr>
              <a:t>Chocolate makers </a:t>
            </a:r>
          </a:p>
        </p:txBody>
      </p:sp>
      <p:pic>
        <p:nvPicPr>
          <p:cNvPr id="5" name="Afbeelding 7" descr="Afbeelding met tekst, persoon, person, keukenapparaat&#10;&#10;Automatisch gegenereerde beschrijving">
            <a:extLst>
              <a:ext uri="{FF2B5EF4-FFF2-40B4-BE49-F238E27FC236}">
                <a16:creationId xmlns:a16="http://schemas.microsoft.com/office/drawing/2014/main" id="{39E5FFF2-F8FE-D7F1-9F2D-557A5CDE7395}"/>
              </a:ext>
            </a:extLst>
          </p:cNvPr>
          <p:cNvPicPr>
            <a:picLocks noChangeAspect="1"/>
          </p:cNvPicPr>
          <p:nvPr/>
        </p:nvPicPr>
        <p:blipFill>
          <a:blip r:embed="rId4"/>
          <a:stretch>
            <a:fillRect/>
          </a:stretch>
        </p:blipFill>
        <p:spPr>
          <a:xfrm>
            <a:off x="3733799" y="1337954"/>
            <a:ext cx="3777343" cy="5172693"/>
          </a:xfrm>
          <a:prstGeom prst="rect">
            <a:avLst/>
          </a:prstGeom>
        </p:spPr>
      </p:pic>
      <p:pic>
        <p:nvPicPr>
          <p:cNvPr id="8" name="Afbeelding 8" descr="Afbeelding met tekst, persoon, person, binnen&#10;&#10;Automatisch gegenereerde beschrijving">
            <a:extLst>
              <a:ext uri="{FF2B5EF4-FFF2-40B4-BE49-F238E27FC236}">
                <a16:creationId xmlns:a16="http://schemas.microsoft.com/office/drawing/2014/main" id="{6B925B6B-BE57-6693-7B8A-C3C6DA4409A4}"/>
              </a:ext>
            </a:extLst>
          </p:cNvPr>
          <p:cNvPicPr>
            <a:picLocks noChangeAspect="1"/>
          </p:cNvPicPr>
          <p:nvPr/>
        </p:nvPicPr>
        <p:blipFill>
          <a:blip r:embed="rId5"/>
          <a:stretch>
            <a:fillRect/>
          </a:stretch>
        </p:blipFill>
        <p:spPr>
          <a:xfrm>
            <a:off x="7506959" y="2633848"/>
            <a:ext cx="4550228" cy="3343432"/>
          </a:xfrm>
          <a:prstGeom prst="rect">
            <a:avLst/>
          </a:prstGeom>
        </p:spPr>
      </p:pic>
      <p:sp>
        <p:nvSpPr>
          <p:cNvPr id="9" name="Tekstvak 8">
            <a:extLst>
              <a:ext uri="{FF2B5EF4-FFF2-40B4-BE49-F238E27FC236}">
                <a16:creationId xmlns:a16="http://schemas.microsoft.com/office/drawing/2014/main" id="{193D3292-07D0-33E6-EF29-7979E970CA69}"/>
              </a:ext>
            </a:extLst>
          </p:cNvPr>
          <p:cNvSpPr txBox="1"/>
          <p:nvPr/>
        </p:nvSpPr>
        <p:spPr>
          <a:xfrm>
            <a:off x="337456" y="2873830"/>
            <a:ext cx="3113315" cy="8617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a:solidFill>
                  <a:prstClr val="black"/>
                </a:solidFill>
                <a:latin typeface="Calibri"/>
                <a:cs typeface="Calibri"/>
              </a:rPr>
              <a:t>'</a:t>
            </a:r>
            <a:r>
              <a:rPr lang="nl-NL" sz="2400" err="1">
                <a:solidFill>
                  <a:prstClr val="black"/>
                </a:solidFill>
                <a:latin typeface="Calibri"/>
                <a:cs typeface="Calibri"/>
              </a:rPr>
              <a:t>I'm</a:t>
            </a:r>
            <a:r>
              <a:rPr lang="nl-NL" sz="2400">
                <a:solidFill>
                  <a:prstClr val="black"/>
                </a:solidFill>
                <a:latin typeface="Calibri"/>
                <a:cs typeface="Calibri"/>
              </a:rPr>
              <a:t> </a:t>
            </a:r>
            <a:r>
              <a:rPr lang="nl-NL" sz="2400" err="1">
                <a:solidFill>
                  <a:prstClr val="black"/>
                </a:solidFill>
                <a:latin typeface="Calibri"/>
                <a:cs typeface="Calibri"/>
              </a:rPr>
              <a:t>proud</a:t>
            </a:r>
            <a:r>
              <a:rPr lang="nl-NL" sz="2400">
                <a:solidFill>
                  <a:prstClr val="black"/>
                </a:solidFill>
                <a:latin typeface="Calibri"/>
                <a:cs typeface="Calibri"/>
              </a:rPr>
              <a:t> </a:t>
            </a:r>
            <a:r>
              <a:rPr lang="nl-NL" sz="2400" err="1">
                <a:solidFill>
                  <a:prstClr val="black"/>
                </a:solidFill>
                <a:latin typeface="Calibri"/>
                <a:cs typeface="Calibri"/>
              </a:rPr>
              <a:t>to</a:t>
            </a:r>
            <a:r>
              <a:rPr lang="nl-NL" sz="2400">
                <a:solidFill>
                  <a:prstClr val="black"/>
                </a:solidFill>
                <a:latin typeface="Calibri"/>
                <a:cs typeface="Calibri"/>
              </a:rPr>
              <a:t> </a:t>
            </a:r>
            <a:r>
              <a:rPr lang="nl-NL" sz="2400" err="1">
                <a:solidFill>
                  <a:prstClr val="black"/>
                </a:solidFill>
                <a:latin typeface="Calibri"/>
                <a:cs typeface="Calibri"/>
              </a:rPr>
              <a:t>be</a:t>
            </a:r>
            <a:r>
              <a:rPr lang="nl-NL" sz="2400">
                <a:solidFill>
                  <a:prstClr val="black"/>
                </a:solidFill>
                <a:latin typeface="Calibri"/>
                <a:cs typeface="Calibri"/>
              </a:rPr>
              <a:t> a </a:t>
            </a:r>
            <a:endParaRPr lang="nl-NL" sz="2400">
              <a:solidFill>
                <a:prstClr val="black"/>
              </a:solidFill>
              <a:latin typeface="Calibri"/>
            </a:endParaRPr>
          </a:p>
          <a:p>
            <a:pPr algn="ctr" defTabSz="1219170"/>
            <a:r>
              <a:rPr lang="nl-NL" sz="2400">
                <a:solidFill>
                  <a:prstClr val="black"/>
                </a:solidFill>
                <a:latin typeface="Calibri"/>
                <a:cs typeface="Calibri"/>
              </a:rPr>
              <a:t>chocolate maker'</a:t>
            </a:r>
            <a:endParaRPr lang="nl-NL" sz="2400">
              <a:solidFill>
                <a:prstClr val="black"/>
              </a:solidFill>
              <a:latin typeface="Calibri"/>
            </a:endParaRPr>
          </a:p>
        </p:txBody>
      </p:sp>
      <p:sp>
        <p:nvSpPr>
          <p:cNvPr id="10" name="Tekstvak 9">
            <a:extLst>
              <a:ext uri="{FF2B5EF4-FFF2-40B4-BE49-F238E27FC236}">
                <a16:creationId xmlns:a16="http://schemas.microsoft.com/office/drawing/2014/main" id="{507941D8-09FC-BEA4-BE4F-FAD05119D9FD}"/>
              </a:ext>
            </a:extLst>
          </p:cNvPr>
          <p:cNvSpPr txBox="1"/>
          <p:nvPr/>
        </p:nvSpPr>
        <p:spPr>
          <a:xfrm>
            <a:off x="288474" y="4033159"/>
            <a:ext cx="3156860" cy="16004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a:solidFill>
                  <a:prstClr val="black"/>
                </a:solidFill>
                <a:latin typeface="Calibri"/>
                <a:cs typeface="Calibri"/>
              </a:rPr>
              <a:t>'Clients </a:t>
            </a:r>
            <a:r>
              <a:rPr lang="nl-NL" sz="2400" err="1">
                <a:solidFill>
                  <a:prstClr val="black"/>
                </a:solidFill>
                <a:latin typeface="Calibri"/>
                <a:cs typeface="Calibri"/>
              </a:rPr>
              <a:t>buy</a:t>
            </a:r>
            <a:r>
              <a:rPr lang="nl-NL" sz="2400">
                <a:solidFill>
                  <a:prstClr val="black"/>
                </a:solidFill>
                <a:latin typeface="Calibri"/>
                <a:cs typeface="Calibri"/>
              </a:rPr>
              <a:t> </a:t>
            </a:r>
            <a:r>
              <a:rPr lang="nl-NL" sz="2400" err="1">
                <a:solidFill>
                  <a:prstClr val="black"/>
                </a:solidFill>
                <a:latin typeface="Calibri"/>
                <a:cs typeface="Calibri"/>
              </a:rPr>
              <a:t>our</a:t>
            </a:r>
            <a:r>
              <a:rPr lang="nl-NL" sz="2400">
                <a:solidFill>
                  <a:prstClr val="black"/>
                </a:solidFill>
                <a:latin typeface="Calibri"/>
                <a:cs typeface="Calibri"/>
              </a:rPr>
              <a:t> </a:t>
            </a:r>
            <a:r>
              <a:rPr lang="nl-NL" sz="2400" err="1">
                <a:solidFill>
                  <a:prstClr val="black"/>
                </a:solidFill>
                <a:latin typeface="Calibri"/>
                <a:cs typeface="Calibri"/>
              </a:rPr>
              <a:t>products</a:t>
            </a:r>
            <a:r>
              <a:rPr lang="nl-NL" sz="2400">
                <a:solidFill>
                  <a:prstClr val="black"/>
                </a:solidFill>
                <a:latin typeface="Calibri"/>
                <a:cs typeface="Calibri"/>
              </a:rPr>
              <a:t> </a:t>
            </a:r>
            <a:r>
              <a:rPr lang="nl-NL" sz="2400" err="1">
                <a:solidFill>
                  <a:prstClr val="black"/>
                </a:solidFill>
                <a:latin typeface="Calibri"/>
                <a:cs typeface="Calibri"/>
              </a:rPr>
              <a:t>because</a:t>
            </a:r>
            <a:r>
              <a:rPr lang="nl-NL" sz="2400">
                <a:solidFill>
                  <a:prstClr val="black"/>
                </a:solidFill>
                <a:latin typeface="Calibri"/>
                <a:cs typeface="Calibri"/>
              </a:rPr>
              <a:t> of </a:t>
            </a:r>
            <a:r>
              <a:rPr lang="nl-NL" sz="2400" err="1">
                <a:solidFill>
                  <a:prstClr val="black"/>
                </a:solidFill>
                <a:latin typeface="Calibri"/>
                <a:cs typeface="Calibri"/>
              </a:rPr>
              <a:t>the</a:t>
            </a:r>
            <a:r>
              <a:rPr lang="nl-NL" sz="2400">
                <a:solidFill>
                  <a:prstClr val="black"/>
                </a:solidFill>
                <a:latin typeface="Calibri"/>
                <a:cs typeface="Calibri"/>
              </a:rPr>
              <a:t> </a:t>
            </a:r>
            <a:r>
              <a:rPr lang="nl-NL" sz="2400" err="1">
                <a:solidFill>
                  <a:prstClr val="black"/>
                </a:solidFill>
                <a:latin typeface="Calibri"/>
                <a:cs typeface="Calibri"/>
              </a:rPr>
              <a:t>quality</a:t>
            </a:r>
            <a:r>
              <a:rPr lang="nl-NL" sz="2400">
                <a:solidFill>
                  <a:prstClr val="black"/>
                </a:solidFill>
                <a:latin typeface="Calibri"/>
                <a:cs typeface="Calibri"/>
              </a:rPr>
              <a:t> </a:t>
            </a:r>
            <a:r>
              <a:rPr lang="nl-NL" sz="2400" err="1">
                <a:solidFill>
                  <a:prstClr val="black"/>
                </a:solidFill>
                <a:latin typeface="Calibri"/>
                <a:cs typeface="Calibri"/>
              </a:rPr>
              <a:t>and</a:t>
            </a:r>
            <a:r>
              <a:rPr lang="nl-NL" sz="2400">
                <a:solidFill>
                  <a:prstClr val="black"/>
                </a:solidFill>
                <a:latin typeface="Calibri"/>
                <a:cs typeface="Calibri"/>
              </a:rPr>
              <a:t> </a:t>
            </a:r>
            <a:r>
              <a:rPr lang="nl-NL" sz="2400" err="1">
                <a:solidFill>
                  <a:prstClr val="black"/>
                </a:solidFill>
                <a:latin typeface="Calibri"/>
                <a:cs typeface="Calibri"/>
              </a:rPr>
              <a:t>not</a:t>
            </a:r>
            <a:r>
              <a:rPr lang="nl-NL" sz="2400">
                <a:solidFill>
                  <a:prstClr val="black"/>
                </a:solidFill>
                <a:latin typeface="Calibri"/>
                <a:cs typeface="Calibri"/>
              </a:rPr>
              <a:t> out of </a:t>
            </a:r>
            <a:r>
              <a:rPr lang="nl-NL" sz="2400" err="1">
                <a:solidFill>
                  <a:prstClr val="black"/>
                </a:solidFill>
                <a:latin typeface="Calibri"/>
                <a:cs typeface="Calibri"/>
              </a:rPr>
              <a:t>compassion</a:t>
            </a:r>
            <a:r>
              <a:rPr lang="nl-NL" sz="2400">
                <a:solidFill>
                  <a:prstClr val="black"/>
                </a:solidFill>
                <a:latin typeface="Calibri"/>
                <a:cs typeface="Calibri"/>
              </a:rPr>
              <a:t>.' </a:t>
            </a:r>
          </a:p>
        </p:txBody>
      </p:sp>
    </p:spTree>
    <p:extLst>
      <p:ext uri="{BB962C8B-B14F-4D97-AF65-F5344CB8AC3E}">
        <p14:creationId xmlns:p14="http://schemas.microsoft.com/office/powerpoint/2010/main" val="5323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2" name="Afbeelding 2" descr="Afbeelding met persoon, binnen, person&#10;&#10;Automatisch gegenereerde beschrijving">
            <a:extLst>
              <a:ext uri="{FF2B5EF4-FFF2-40B4-BE49-F238E27FC236}">
                <a16:creationId xmlns:a16="http://schemas.microsoft.com/office/drawing/2014/main" id="{584CA069-1D5D-4B09-3266-AE60E5EFEF12}"/>
              </a:ext>
            </a:extLst>
          </p:cNvPr>
          <p:cNvPicPr>
            <a:picLocks noChangeAspect="1"/>
          </p:cNvPicPr>
          <p:nvPr/>
        </p:nvPicPr>
        <p:blipFill rotWithShape="1">
          <a:blip r:embed="rId3"/>
          <a:srcRect t="638" b="16351"/>
          <a:stretch/>
        </p:blipFill>
        <p:spPr>
          <a:xfrm>
            <a:off x="27" y="1282"/>
            <a:ext cx="12191973" cy="6856719"/>
          </a:xfrm>
          <a:prstGeom prst="rect">
            <a:avLst/>
          </a:prstGeom>
        </p:spPr>
      </p:pic>
      <p:sp>
        <p:nvSpPr>
          <p:cNvPr id="4" name="Tekstvak 1">
            <a:extLst>
              <a:ext uri="{FF2B5EF4-FFF2-40B4-BE49-F238E27FC236}">
                <a16:creationId xmlns:a16="http://schemas.microsoft.com/office/drawing/2014/main" id="{6D8814AD-FD5A-5585-B5D8-C157B7438C3F}"/>
              </a:ext>
            </a:extLst>
          </p:cNvPr>
          <p:cNvSpPr txBox="1"/>
          <p:nvPr/>
        </p:nvSpPr>
        <p:spPr>
          <a:xfrm>
            <a:off x="6803571" y="3426489"/>
            <a:ext cx="5333999" cy="492443"/>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nl-NL" sz="2400" b="1">
                <a:solidFill>
                  <a:prstClr val="white"/>
                </a:solidFill>
                <a:latin typeface="Calibri"/>
                <a:cs typeface="Calibri"/>
              </a:rPr>
              <a:t>IMAGES SAY MORE THAN WORDS</a:t>
            </a:r>
            <a:endParaRPr lang="nl-NL" sz="2400">
              <a:solidFill>
                <a:prstClr val="white"/>
              </a:solidFill>
              <a:latin typeface="Calibri"/>
              <a:cs typeface="Calibri"/>
            </a:endParaRPr>
          </a:p>
        </p:txBody>
      </p:sp>
    </p:spTree>
    <p:extLst>
      <p:ext uri="{BB962C8B-B14F-4D97-AF65-F5344CB8AC3E}">
        <p14:creationId xmlns:p14="http://schemas.microsoft.com/office/powerpoint/2010/main" val="20166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3"/>
            <a:ext cx="12192001" cy="6856443"/>
          </a:xfrm>
          <a:prstGeom prst="rect">
            <a:avLst/>
          </a:prstGeom>
        </p:spPr>
      </p:pic>
      <p:sp>
        <p:nvSpPr>
          <p:cNvPr id="3" name="Tekstvak 2">
            <a:extLst>
              <a:ext uri="{FF2B5EF4-FFF2-40B4-BE49-F238E27FC236}">
                <a16:creationId xmlns:a16="http://schemas.microsoft.com/office/drawing/2014/main" id="{FEF504DC-EC3D-DBC1-024D-C3F53E6F658D}"/>
              </a:ext>
            </a:extLst>
          </p:cNvPr>
          <p:cNvSpPr txBox="1"/>
          <p:nvPr/>
        </p:nvSpPr>
        <p:spPr>
          <a:xfrm>
            <a:off x="5670399" y="1345053"/>
            <a:ext cx="5656379" cy="49244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nl-NL" sz="2400" b="1">
                <a:solidFill>
                  <a:prstClr val="black"/>
                </a:solidFill>
                <a:latin typeface="Calibri"/>
                <a:cs typeface="Calibri"/>
              </a:rPr>
              <a:t>CLIPS/REELS ARE ALWAYS A GOOD IDEA</a:t>
            </a:r>
          </a:p>
        </p:txBody>
      </p:sp>
      <p:pic>
        <p:nvPicPr>
          <p:cNvPr id="5" name="Afbeelding 5" descr="Afbeelding met persoon&#10;&#10;Automatisch gegenereerde beschrijving">
            <a:hlinkClick r:id="rId4"/>
            <a:extLst>
              <a:ext uri="{FF2B5EF4-FFF2-40B4-BE49-F238E27FC236}">
                <a16:creationId xmlns:a16="http://schemas.microsoft.com/office/drawing/2014/main" id="{753D2003-BB5F-3F27-DDAD-F857157BAFAF}"/>
              </a:ext>
            </a:extLst>
          </p:cNvPr>
          <p:cNvPicPr>
            <a:picLocks noChangeAspect="1"/>
          </p:cNvPicPr>
          <p:nvPr/>
        </p:nvPicPr>
        <p:blipFill>
          <a:blip r:embed="rId5"/>
          <a:stretch>
            <a:fillRect/>
          </a:stretch>
        </p:blipFill>
        <p:spPr>
          <a:xfrm>
            <a:off x="6891619" y="2709761"/>
            <a:ext cx="3292333" cy="2803187"/>
          </a:xfrm>
          <a:prstGeom prst="rect">
            <a:avLst/>
          </a:prstGeom>
        </p:spPr>
      </p:pic>
      <p:sp>
        <p:nvSpPr>
          <p:cNvPr id="4" name="Tekstvak 3">
            <a:extLst>
              <a:ext uri="{FF2B5EF4-FFF2-40B4-BE49-F238E27FC236}">
                <a16:creationId xmlns:a16="http://schemas.microsoft.com/office/drawing/2014/main" id="{26121423-1202-46EF-A186-7BF526408CFC}"/>
              </a:ext>
            </a:extLst>
          </p:cNvPr>
          <p:cNvSpPr txBox="1"/>
          <p:nvPr/>
        </p:nvSpPr>
        <p:spPr>
          <a:xfrm>
            <a:off x="7108506" y="2169459"/>
            <a:ext cx="2797048" cy="379656"/>
          </a:xfrm>
          <a:prstGeom prst="rect">
            <a:avLst/>
          </a:prstGeom>
          <a:noFill/>
        </p:spPr>
        <p:txBody>
          <a:bodyPr wrap="none" rtlCol="0">
            <a:spAutoFit/>
          </a:bodyPr>
          <a:lstStyle/>
          <a:p>
            <a:pPr defTabSz="1219170"/>
            <a:r>
              <a:rPr lang="nl-BE" sz="1867">
                <a:solidFill>
                  <a:prstClr val="black"/>
                </a:solidFill>
                <a:latin typeface="Calibri"/>
              </a:rPr>
              <a:t>REOPENING HOEVEKAFFEE</a:t>
            </a:r>
          </a:p>
        </p:txBody>
      </p:sp>
      <p:sp>
        <p:nvSpPr>
          <p:cNvPr id="6" name="Tekstvak 5">
            <a:extLst>
              <a:ext uri="{FF2B5EF4-FFF2-40B4-BE49-F238E27FC236}">
                <a16:creationId xmlns:a16="http://schemas.microsoft.com/office/drawing/2014/main" id="{B916D9AF-C061-425F-B27B-AA425FC0B02C}"/>
              </a:ext>
            </a:extLst>
          </p:cNvPr>
          <p:cNvSpPr txBox="1"/>
          <p:nvPr/>
        </p:nvSpPr>
        <p:spPr>
          <a:xfrm>
            <a:off x="750556" y="2880091"/>
            <a:ext cx="4463210" cy="420564"/>
          </a:xfrm>
          <a:prstGeom prst="rect">
            <a:avLst/>
          </a:prstGeom>
          <a:noFill/>
        </p:spPr>
        <p:txBody>
          <a:bodyPr wrap="none" rtlCol="0">
            <a:spAutoFit/>
          </a:bodyPr>
          <a:lstStyle/>
          <a:p>
            <a:pPr defTabSz="1219170"/>
            <a:r>
              <a:rPr lang="nl-BE" sz="2133">
                <a:solidFill>
                  <a:prstClr val="black"/>
                </a:solidFill>
                <a:latin typeface="Calibri"/>
              </a:rPr>
              <a:t>Reels </a:t>
            </a:r>
            <a:r>
              <a:rPr lang="nl-BE" sz="2133" err="1">
                <a:solidFill>
                  <a:prstClr val="black"/>
                </a:solidFill>
                <a:latin typeface="Calibri"/>
              </a:rPr>
              <a:t>and</a:t>
            </a:r>
            <a:r>
              <a:rPr lang="nl-BE" sz="2133">
                <a:solidFill>
                  <a:prstClr val="black"/>
                </a:solidFill>
                <a:latin typeface="Calibri"/>
              </a:rPr>
              <a:t> clips trigger </a:t>
            </a:r>
            <a:r>
              <a:rPr lang="nl-BE" sz="2133" err="1">
                <a:solidFill>
                  <a:prstClr val="black"/>
                </a:solidFill>
                <a:latin typeface="Calibri"/>
              </a:rPr>
              <a:t>people</a:t>
            </a:r>
            <a:r>
              <a:rPr lang="nl-BE" sz="2133">
                <a:solidFill>
                  <a:prstClr val="black"/>
                </a:solidFill>
                <a:latin typeface="Calibri"/>
              </a:rPr>
              <a:t> </a:t>
            </a:r>
            <a:r>
              <a:rPr lang="nl-BE" sz="2133" err="1">
                <a:solidFill>
                  <a:prstClr val="black"/>
                </a:solidFill>
                <a:latin typeface="Calibri"/>
              </a:rPr>
              <a:t>to</a:t>
            </a:r>
            <a:r>
              <a:rPr lang="nl-BE" sz="2133">
                <a:solidFill>
                  <a:prstClr val="black"/>
                </a:solidFill>
                <a:latin typeface="Calibri"/>
              </a:rPr>
              <a:t> </a:t>
            </a:r>
            <a:r>
              <a:rPr lang="nl-BE" sz="2133" err="1">
                <a:solidFill>
                  <a:prstClr val="black"/>
                </a:solidFill>
                <a:latin typeface="Calibri"/>
              </a:rPr>
              <a:t>watch</a:t>
            </a:r>
            <a:endParaRPr lang="nl-BE" sz="2133">
              <a:solidFill>
                <a:prstClr val="black"/>
              </a:solidFill>
              <a:latin typeface="Calibri"/>
            </a:endParaRPr>
          </a:p>
        </p:txBody>
      </p:sp>
      <p:sp>
        <p:nvSpPr>
          <p:cNvPr id="7" name="Pijl: omlaag 6">
            <a:extLst>
              <a:ext uri="{FF2B5EF4-FFF2-40B4-BE49-F238E27FC236}">
                <a16:creationId xmlns:a16="http://schemas.microsoft.com/office/drawing/2014/main" id="{94672A55-0DAE-41F3-AC52-917491265C79}"/>
              </a:ext>
            </a:extLst>
          </p:cNvPr>
          <p:cNvSpPr/>
          <p:nvPr/>
        </p:nvSpPr>
        <p:spPr>
          <a:xfrm>
            <a:off x="2867355" y="3526506"/>
            <a:ext cx="286871" cy="451405"/>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BE" sz="2400">
              <a:solidFill>
                <a:prstClr val="white"/>
              </a:solidFill>
              <a:latin typeface="Calibri"/>
            </a:endParaRPr>
          </a:p>
        </p:txBody>
      </p:sp>
      <p:sp>
        <p:nvSpPr>
          <p:cNvPr id="8" name="Tekstvak 7">
            <a:extLst>
              <a:ext uri="{FF2B5EF4-FFF2-40B4-BE49-F238E27FC236}">
                <a16:creationId xmlns:a16="http://schemas.microsoft.com/office/drawing/2014/main" id="{F9EB8C34-0BE5-486D-BFC4-B70D0EC86A83}"/>
              </a:ext>
            </a:extLst>
          </p:cNvPr>
          <p:cNvSpPr txBox="1"/>
          <p:nvPr/>
        </p:nvSpPr>
        <p:spPr>
          <a:xfrm>
            <a:off x="1889974" y="4172921"/>
            <a:ext cx="2241631" cy="420564"/>
          </a:xfrm>
          <a:prstGeom prst="rect">
            <a:avLst/>
          </a:prstGeom>
          <a:noFill/>
        </p:spPr>
        <p:txBody>
          <a:bodyPr wrap="square" rtlCol="0">
            <a:spAutoFit/>
          </a:bodyPr>
          <a:lstStyle/>
          <a:p>
            <a:pPr algn="ctr" defTabSz="1219170"/>
            <a:r>
              <a:rPr lang="nl-BE" sz="2133" err="1">
                <a:solidFill>
                  <a:prstClr val="black"/>
                </a:solidFill>
                <a:latin typeface="Calibri"/>
              </a:rPr>
              <a:t>Likes</a:t>
            </a:r>
            <a:r>
              <a:rPr lang="nl-BE" sz="2133">
                <a:solidFill>
                  <a:prstClr val="black"/>
                </a:solidFill>
                <a:latin typeface="Calibri"/>
              </a:rPr>
              <a:t> </a:t>
            </a:r>
            <a:r>
              <a:rPr lang="nl-BE" sz="2133" err="1">
                <a:solidFill>
                  <a:prstClr val="black"/>
                </a:solidFill>
                <a:latin typeface="Calibri"/>
              </a:rPr>
              <a:t>and</a:t>
            </a:r>
            <a:r>
              <a:rPr lang="nl-BE" sz="2133">
                <a:solidFill>
                  <a:prstClr val="black"/>
                </a:solidFill>
                <a:latin typeface="Calibri"/>
              </a:rPr>
              <a:t> </a:t>
            </a:r>
            <a:r>
              <a:rPr lang="nl-BE" sz="2133" err="1">
                <a:solidFill>
                  <a:prstClr val="black"/>
                </a:solidFill>
                <a:latin typeface="Calibri"/>
              </a:rPr>
              <a:t>visibility</a:t>
            </a:r>
            <a:endParaRPr lang="nl-BE" sz="2133">
              <a:solidFill>
                <a:prstClr val="black"/>
              </a:solidFill>
              <a:latin typeface="Calibri"/>
            </a:endParaRPr>
          </a:p>
        </p:txBody>
      </p:sp>
    </p:spTree>
    <p:extLst>
      <p:ext uri="{BB962C8B-B14F-4D97-AF65-F5344CB8AC3E}">
        <p14:creationId xmlns:p14="http://schemas.microsoft.com/office/powerpoint/2010/main" val="25029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09" y="1995056"/>
            <a:ext cx="3462898"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27071" y="2003369"/>
            <a:ext cx="4603572"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ASSIGNMENT IN OUR WORKSHOPS</a:t>
            </a: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66</a:t>
            </a:fld>
            <a:endParaRPr lang="nl-BE"/>
          </a:p>
        </p:txBody>
      </p:sp>
      <p:sp>
        <p:nvSpPr>
          <p:cNvPr id="5" name="Tekstvak 4"/>
          <p:cNvSpPr txBox="1"/>
          <p:nvPr/>
        </p:nvSpPr>
        <p:spPr>
          <a:xfrm>
            <a:off x="2552007" y="2644422"/>
            <a:ext cx="9210501" cy="2308324"/>
          </a:xfrm>
          <a:prstGeom prst="rect">
            <a:avLst/>
          </a:prstGeom>
          <a:noFill/>
        </p:spPr>
        <p:txBody>
          <a:bodyPr wrap="square" rtlCol="0">
            <a:spAutoFit/>
          </a:bodyPr>
          <a:lstStyle/>
          <a:p>
            <a:r>
              <a:rPr lang="nl-BE" dirty="0" err="1">
                <a:latin typeface="Myriad Pro" panose="020B0503030403020204" pitchFamily="34" charset="0"/>
              </a:rPr>
              <a:t>Use</a:t>
            </a:r>
            <a:r>
              <a:rPr lang="nl-BE" dirty="0">
                <a:latin typeface="Myriad Pro" panose="020B0503030403020204" pitchFamily="34" charset="0"/>
              </a:rPr>
              <a:t> digital </a:t>
            </a:r>
            <a:r>
              <a:rPr lang="nl-BE" dirty="0" err="1">
                <a:latin typeface="Myriad Pro" panose="020B0503030403020204" pitchFamily="34" charset="0"/>
              </a:rPr>
              <a:t>communication</a:t>
            </a:r>
            <a:r>
              <a:rPr lang="nl-BE" dirty="0">
                <a:latin typeface="Myriad Pro" panose="020B0503030403020204" pitchFamily="34" charset="0"/>
              </a:rPr>
              <a:t> tools </a:t>
            </a:r>
          </a:p>
          <a:p>
            <a:endParaRPr lang="nl-BE" dirty="0">
              <a:latin typeface="Myriad Pro" panose="020B0503030403020204" pitchFamily="34" charset="0"/>
            </a:endParaRPr>
          </a:p>
          <a:p>
            <a:pPr marL="285750" indent="-285750">
              <a:buFontTx/>
              <a:buChar char="-"/>
            </a:pPr>
            <a:r>
              <a:rPr lang="nl-BE" dirty="0">
                <a:latin typeface="Myriad Pro" panose="020B0503030403020204" pitchFamily="34" charset="0"/>
              </a:rPr>
              <a:t>Storytelling of a </a:t>
            </a:r>
            <a:r>
              <a:rPr lang="nl-BE" dirty="0" err="1">
                <a:latin typeface="Myriad Pro" panose="020B0503030403020204" pitchFamily="34" charset="0"/>
              </a:rPr>
              <a:t>creator</a:t>
            </a:r>
            <a:r>
              <a:rPr lang="nl-BE" dirty="0">
                <a:latin typeface="Myriad Pro" panose="020B0503030403020204" pitchFamily="34" charset="0"/>
              </a:rPr>
              <a:t>: </a:t>
            </a:r>
            <a:br>
              <a:rPr lang="nl-BE" dirty="0">
                <a:latin typeface="Myriad Pro" panose="020B0503030403020204" pitchFamily="34" charset="0"/>
              </a:rPr>
            </a:br>
            <a:r>
              <a:rPr lang="nl-BE" dirty="0" err="1">
                <a:latin typeface="Myriad Pro" panose="020B0503030403020204" pitchFamily="34" charset="0"/>
              </a:rPr>
              <a:t>write</a:t>
            </a:r>
            <a:r>
              <a:rPr lang="nl-BE" dirty="0">
                <a:latin typeface="Myriad Pro" panose="020B0503030403020204" pitchFamily="34" charset="0"/>
              </a:rPr>
              <a:t> </a:t>
            </a:r>
            <a:r>
              <a:rPr lang="nl-BE" dirty="0" err="1">
                <a:latin typeface="Myriad Pro" panose="020B0503030403020204" pitchFamily="34" charset="0"/>
              </a:rPr>
              <a:t>the</a:t>
            </a:r>
            <a:r>
              <a:rPr lang="nl-BE" dirty="0">
                <a:latin typeface="Myriad Pro" panose="020B0503030403020204" pitchFamily="34" charset="0"/>
              </a:rPr>
              <a:t> story of a </a:t>
            </a:r>
            <a:r>
              <a:rPr lang="nl-BE" dirty="0" err="1">
                <a:latin typeface="Myriad Pro" panose="020B0503030403020204" pitchFamily="34" charset="0"/>
              </a:rPr>
              <a:t>creator</a:t>
            </a:r>
            <a:r>
              <a:rPr lang="nl-BE" dirty="0">
                <a:latin typeface="Myriad Pro" panose="020B0503030403020204" pitchFamily="34" charset="0"/>
              </a:rPr>
              <a:t> </a:t>
            </a:r>
            <a:r>
              <a:rPr lang="nl-BE" dirty="0" err="1">
                <a:latin typeface="Myriad Pro" panose="020B0503030403020204" pitchFamily="34" charset="0"/>
              </a:rPr>
              <a:t>working</a:t>
            </a:r>
            <a:r>
              <a:rPr lang="nl-BE" dirty="0">
                <a:latin typeface="Myriad Pro" panose="020B0503030403020204" pitchFamily="34" charset="0"/>
              </a:rPr>
              <a:t> in </a:t>
            </a:r>
            <a:r>
              <a:rPr lang="nl-BE" dirty="0" err="1">
                <a:latin typeface="Myriad Pro" panose="020B0503030403020204" pitchFamily="34" charset="0"/>
              </a:rPr>
              <a:t>the</a:t>
            </a:r>
            <a:r>
              <a:rPr lang="nl-BE" dirty="0">
                <a:latin typeface="Myriad Pro" panose="020B0503030403020204" pitchFamily="34" charset="0"/>
              </a:rPr>
              <a:t> workshop </a:t>
            </a:r>
            <a:r>
              <a:rPr lang="nl-BE" dirty="0" err="1">
                <a:latin typeface="Myriad Pro" panose="020B0503030403020204" pitchFamily="34" charset="0"/>
              </a:rPr>
              <a:t>you</a:t>
            </a:r>
            <a:r>
              <a:rPr lang="nl-BE" dirty="0">
                <a:latin typeface="Myriad Pro" panose="020B0503030403020204" pitchFamily="34" charset="0"/>
              </a:rPr>
              <a:t> </a:t>
            </a:r>
            <a:r>
              <a:rPr lang="nl-BE" dirty="0" err="1">
                <a:latin typeface="Myriad Pro" panose="020B0503030403020204" pitchFamily="34" charset="0"/>
              </a:rPr>
              <a:t>will</a:t>
            </a:r>
            <a:r>
              <a:rPr lang="nl-BE" dirty="0">
                <a:latin typeface="Myriad Pro" panose="020B0503030403020204" pitchFamily="34" charset="0"/>
              </a:rPr>
              <a:t> </a:t>
            </a:r>
            <a:r>
              <a:rPr lang="nl-BE" dirty="0" err="1">
                <a:latin typeface="Myriad Pro" panose="020B0503030403020204" pitchFamily="34" charset="0"/>
              </a:rPr>
              <a:t>visit</a:t>
            </a:r>
            <a:r>
              <a:rPr lang="nl-BE" dirty="0">
                <a:latin typeface="Myriad Pro" panose="020B0503030403020204" pitchFamily="34" charset="0"/>
              </a:rPr>
              <a:t> </a:t>
            </a:r>
            <a:r>
              <a:rPr lang="nl-BE" dirty="0" err="1">
                <a:latin typeface="Myriad Pro" panose="020B0503030403020204" pitchFamily="34" charset="0"/>
              </a:rPr>
              <a:t>for</a:t>
            </a:r>
            <a:r>
              <a:rPr lang="nl-BE" dirty="0">
                <a:latin typeface="Myriad Pro" panose="020B0503030403020204" pitchFamily="34" charset="0"/>
              </a:rPr>
              <a:t> web</a:t>
            </a:r>
          </a:p>
          <a:p>
            <a:pPr marL="285750" indent="-285750">
              <a:buFontTx/>
              <a:buChar char="-"/>
            </a:pPr>
            <a:r>
              <a:rPr lang="nl-BE" dirty="0">
                <a:latin typeface="Myriad Pro" panose="020B0503030403020204" pitchFamily="34" charset="0"/>
              </a:rPr>
              <a:t>Make </a:t>
            </a:r>
            <a:r>
              <a:rPr lang="nl-BE" dirty="0" err="1">
                <a:latin typeface="Myriad Pro" panose="020B0503030403020204" pitchFamily="34" charset="0"/>
              </a:rPr>
              <a:t>one</a:t>
            </a:r>
            <a:r>
              <a:rPr lang="nl-BE" dirty="0">
                <a:latin typeface="Myriad Pro" panose="020B0503030403020204" pitchFamily="34" charset="0"/>
              </a:rPr>
              <a:t> or more pictures </a:t>
            </a:r>
            <a:r>
              <a:rPr lang="nl-BE" dirty="0" err="1">
                <a:latin typeface="Myriad Pro" panose="020B0503030403020204" pitchFamily="34" charset="0"/>
              </a:rPr>
              <a:t>that</a:t>
            </a:r>
            <a:r>
              <a:rPr lang="nl-BE" dirty="0">
                <a:latin typeface="Myriad Pro" panose="020B0503030403020204" pitchFamily="34" charset="0"/>
              </a:rPr>
              <a:t> support </a:t>
            </a:r>
            <a:r>
              <a:rPr lang="nl-BE" dirty="0" err="1">
                <a:latin typeface="Myriad Pro" panose="020B0503030403020204" pitchFamily="34" charset="0"/>
              </a:rPr>
              <a:t>your</a:t>
            </a:r>
            <a:r>
              <a:rPr lang="nl-BE" dirty="0">
                <a:latin typeface="Myriad Pro" panose="020B0503030403020204" pitchFamily="34" charset="0"/>
              </a:rPr>
              <a:t> story </a:t>
            </a:r>
            <a:br>
              <a:rPr lang="nl-BE" dirty="0">
                <a:latin typeface="Myriad Pro" panose="020B0503030403020204" pitchFamily="34" charset="0"/>
              </a:rPr>
            </a:br>
            <a:r>
              <a:rPr lang="nl-BE" dirty="0">
                <a:latin typeface="Myriad Pro" panose="020B0503030403020204" pitchFamily="34" charset="0"/>
              </a:rPr>
              <a:t>(</a:t>
            </a:r>
            <a:r>
              <a:rPr lang="nl-BE" dirty="0" err="1">
                <a:latin typeface="Myriad Pro" panose="020B0503030403020204" pitchFamily="34" charset="0"/>
              </a:rPr>
              <a:t>choose</a:t>
            </a:r>
            <a:r>
              <a:rPr lang="nl-BE" dirty="0">
                <a:latin typeface="Myriad Pro" panose="020B0503030403020204" pitchFamily="34" charset="0"/>
              </a:rPr>
              <a:t> at </a:t>
            </a:r>
            <a:r>
              <a:rPr lang="nl-BE" dirty="0" err="1">
                <a:latin typeface="Myriad Pro" panose="020B0503030403020204" pitchFamily="34" charset="0"/>
              </a:rPr>
              <a:t>least</a:t>
            </a:r>
            <a:r>
              <a:rPr lang="nl-BE" dirty="0">
                <a:latin typeface="Myriad Pro" panose="020B0503030403020204" pitchFamily="34" charset="0"/>
              </a:rPr>
              <a:t> 1 </a:t>
            </a:r>
            <a:r>
              <a:rPr lang="nl-BE" dirty="0" err="1">
                <a:latin typeface="Myriad Pro" panose="020B0503030403020204" pitchFamily="34" charset="0"/>
              </a:rPr>
              <a:t>good</a:t>
            </a:r>
            <a:r>
              <a:rPr lang="nl-BE" dirty="0">
                <a:latin typeface="Myriad Pro" panose="020B0503030403020204" pitchFamily="34" charset="0"/>
              </a:rPr>
              <a:t> image)</a:t>
            </a:r>
          </a:p>
          <a:p>
            <a:pPr marL="285750" indent="-285750">
              <a:buFontTx/>
              <a:buChar char="-"/>
            </a:pPr>
            <a:r>
              <a:rPr lang="nl-BE" dirty="0" err="1">
                <a:latin typeface="Myriad Pro" panose="020B0503030403020204" pitchFamily="34" charset="0"/>
              </a:rPr>
              <a:t>Choose</a:t>
            </a:r>
            <a:r>
              <a:rPr lang="nl-BE" dirty="0">
                <a:latin typeface="Myriad Pro" panose="020B0503030403020204" pitchFamily="34" charset="0"/>
              </a:rPr>
              <a:t> </a:t>
            </a:r>
            <a:r>
              <a:rPr lang="nl-BE" dirty="0" err="1">
                <a:latin typeface="Myriad Pro" panose="020B0503030403020204" pitchFamily="34" charset="0"/>
              </a:rPr>
              <a:t>one</a:t>
            </a:r>
            <a:r>
              <a:rPr lang="nl-BE" dirty="0">
                <a:latin typeface="Myriad Pro" panose="020B0503030403020204" pitchFamily="34" charset="0"/>
              </a:rPr>
              <a:t> quote </a:t>
            </a:r>
            <a:r>
              <a:rPr lang="nl-BE" dirty="0" err="1">
                <a:latin typeface="Myriad Pro" panose="020B0503030403020204" pitchFamily="34" charset="0"/>
              </a:rPr>
              <a:t>from</a:t>
            </a:r>
            <a:r>
              <a:rPr lang="nl-BE" dirty="0">
                <a:latin typeface="Myriad Pro" panose="020B0503030403020204" pitchFamily="34" charset="0"/>
              </a:rPr>
              <a:t> </a:t>
            </a:r>
            <a:r>
              <a:rPr lang="nl-BE" dirty="0" err="1">
                <a:latin typeface="Myriad Pro" panose="020B0503030403020204" pitchFamily="34" charset="0"/>
              </a:rPr>
              <a:t>your</a:t>
            </a:r>
            <a:r>
              <a:rPr lang="nl-BE" dirty="0">
                <a:latin typeface="Myriad Pro" panose="020B0503030403020204" pitchFamily="34" charset="0"/>
              </a:rPr>
              <a:t> story. </a:t>
            </a:r>
            <a:r>
              <a:rPr lang="nl-BE" dirty="0" err="1">
                <a:latin typeface="Myriad Pro" panose="020B0503030403020204" pitchFamily="34" charset="0"/>
              </a:rPr>
              <a:t>Why</a:t>
            </a:r>
            <a:r>
              <a:rPr lang="nl-BE" dirty="0">
                <a:latin typeface="Myriad Pro" panose="020B0503030403020204" pitchFamily="34" charset="0"/>
              </a:rPr>
              <a:t> do </a:t>
            </a:r>
            <a:r>
              <a:rPr lang="nl-BE" dirty="0" err="1">
                <a:latin typeface="Myriad Pro" panose="020B0503030403020204" pitchFamily="34" charset="0"/>
              </a:rPr>
              <a:t>you</a:t>
            </a:r>
            <a:r>
              <a:rPr lang="nl-BE" dirty="0">
                <a:latin typeface="Myriad Pro" panose="020B0503030403020204" pitchFamily="34" charset="0"/>
              </a:rPr>
              <a:t> </a:t>
            </a:r>
            <a:r>
              <a:rPr lang="nl-BE" dirty="0" err="1">
                <a:latin typeface="Myriad Pro" panose="020B0503030403020204" pitchFamily="34" charset="0"/>
              </a:rPr>
              <a:t>choose</a:t>
            </a:r>
            <a:r>
              <a:rPr lang="nl-BE" dirty="0">
                <a:latin typeface="Myriad Pro" panose="020B0503030403020204" pitchFamily="34" charset="0"/>
              </a:rPr>
              <a:t> </a:t>
            </a:r>
            <a:r>
              <a:rPr lang="nl-BE" dirty="0" err="1">
                <a:latin typeface="Myriad Pro" panose="020B0503030403020204" pitchFamily="34" charset="0"/>
              </a:rPr>
              <a:t>that</a:t>
            </a:r>
            <a:r>
              <a:rPr lang="nl-BE" dirty="0">
                <a:latin typeface="Myriad Pro" panose="020B0503030403020204" pitchFamily="34" charset="0"/>
              </a:rPr>
              <a:t> </a:t>
            </a:r>
            <a:r>
              <a:rPr lang="nl-BE" dirty="0" err="1">
                <a:latin typeface="Myriad Pro" panose="020B0503030403020204" pitchFamily="34" charset="0"/>
              </a:rPr>
              <a:t>particular</a:t>
            </a:r>
            <a:r>
              <a:rPr lang="nl-BE" dirty="0">
                <a:latin typeface="Myriad Pro" panose="020B0503030403020204" pitchFamily="34" charset="0"/>
              </a:rPr>
              <a:t> </a:t>
            </a:r>
            <a:r>
              <a:rPr lang="nl-BE" dirty="0" err="1">
                <a:latin typeface="Myriad Pro" panose="020B0503030403020204" pitchFamily="34" charset="0"/>
              </a:rPr>
              <a:t>one</a:t>
            </a:r>
            <a:r>
              <a:rPr lang="nl-BE" dirty="0">
                <a:latin typeface="Myriad Pro" panose="020B0503030403020204" pitchFamily="34" charset="0"/>
              </a:rPr>
              <a:t>?</a:t>
            </a:r>
          </a:p>
          <a:p>
            <a:pPr marL="285750" indent="-285750">
              <a:buFontTx/>
              <a:buChar char="-"/>
            </a:pPr>
            <a:r>
              <a:rPr lang="nl-BE" dirty="0">
                <a:latin typeface="Myriad Pro" panose="020B0503030403020204" pitchFamily="34" charset="0"/>
              </a:rPr>
              <a:t>Write on </a:t>
            </a:r>
            <a:r>
              <a:rPr lang="nl-BE" dirty="0" err="1">
                <a:latin typeface="Myriad Pro" panose="020B0503030403020204" pitchFamily="34" charset="0"/>
              </a:rPr>
              <a:t>the</a:t>
            </a:r>
            <a:r>
              <a:rPr lang="nl-BE" dirty="0">
                <a:latin typeface="Myriad Pro" panose="020B0503030403020204" pitchFamily="34" charset="0"/>
              </a:rPr>
              <a:t> base of </a:t>
            </a:r>
            <a:r>
              <a:rPr lang="nl-BE" dirty="0" err="1">
                <a:latin typeface="Myriad Pro" panose="020B0503030403020204" pitchFamily="34" charset="0"/>
              </a:rPr>
              <a:t>this</a:t>
            </a:r>
            <a:r>
              <a:rPr lang="nl-BE" dirty="0">
                <a:latin typeface="Myriad Pro" panose="020B0503030403020204" pitchFamily="34" charset="0"/>
              </a:rPr>
              <a:t> story </a:t>
            </a:r>
            <a:r>
              <a:rPr lang="nl-BE" dirty="0" err="1">
                <a:latin typeface="Myriad Pro" panose="020B0503030403020204" pitchFamily="34" charset="0"/>
              </a:rPr>
              <a:t>one</a:t>
            </a:r>
            <a:r>
              <a:rPr lang="nl-BE" dirty="0">
                <a:latin typeface="Myriad Pro" panose="020B0503030403020204" pitchFamily="34" charset="0"/>
              </a:rPr>
              <a:t> </a:t>
            </a:r>
            <a:r>
              <a:rPr lang="nl-BE" dirty="0" err="1">
                <a:latin typeface="Myriad Pro" panose="020B0503030403020204" pitchFamily="34" charset="0"/>
              </a:rPr>
              <a:t>message</a:t>
            </a:r>
            <a:r>
              <a:rPr lang="nl-BE" dirty="0">
                <a:latin typeface="Myriad Pro" panose="020B0503030403020204" pitchFamily="34" charset="0"/>
              </a:rPr>
              <a:t> </a:t>
            </a:r>
            <a:r>
              <a:rPr lang="nl-BE" dirty="0" err="1">
                <a:latin typeface="Myriad Pro" panose="020B0503030403020204" pitchFamily="34" charset="0"/>
              </a:rPr>
              <a:t>for</a:t>
            </a:r>
            <a:r>
              <a:rPr lang="nl-BE" dirty="0">
                <a:latin typeface="Myriad Pro" panose="020B0503030403020204" pitchFamily="34" charset="0"/>
              </a:rPr>
              <a:t> </a:t>
            </a:r>
            <a:r>
              <a:rPr lang="nl-BE" dirty="0" err="1">
                <a:latin typeface="Myriad Pro" panose="020B0503030403020204" pitchFamily="34" charset="0"/>
              </a:rPr>
              <a:t>social</a:t>
            </a:r>
            <a:r>
              <a:rPr lang="nl-BE" dirty="0">
                <a:latin typeface="Myriad Pro" panose="020B0503030403020204" pitchFamily="34" charset="0"/>
              </a:rPr>
              <a:t> media</a:t>
            </a:r>
          </a:p>
        </p:txBody>
      </p:sp>
    </p:spTree>
    <p:extLst>
      <p:ext uri="{BB962C8B-B14F-4D97-AF65-F5344CB8AC3E}">
        <p14:creationId xmlns:p14="http://schemas.microsoft.com/office/powerpoint/2010/main" val="25204793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9"/>
            <a:ext cx="12192000" cy="6854803"/>
          </a:xfrm>
          <a:prstGeom prst="rect">
            <a:avLst/>
          </a:prstGeom>
        </p:spPr>
      </p:pic>
    </p:spTree>
    <p:extLst>
      <p:ext uri="{BB962C8B-B14F-4D97-AF65-F5344CB8AC3E}">
        <p14:creationId xmlns:p14="http://schemas.microsoft.com/office/powerpoint/2010/main" val="42418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1778926" y="2410691"/>
            <a:ext cx="260664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7</a:t>
            </a:fld>
            <a:endParaRPr lang="nl-BE"/>
          </a:p>
        </p:txBody>
      </p:sp>
      <p:sp>
        <p:nvSpPr>
          <p:cNvPr id="4" name="Tekstvak 3"/>
          <p:cNvSpPr txBox="1"/>
          <p:nvPr/>
        </p:nvSpPr>
        <p:spPr>
          <a:xfrm>
            <a:off x="1777941" y="2409712"/>
            <a:ext cx="2681968" cy="646331"/>
          </a:xfrm>
          <a:prstGeom prst="rect">
            <a:avLst/>
          </a:prstGeom>
          <a:noFill/>
        </p:spPr>
        <p:txBody>
          <a:bodyPr wrap="square" rtlCol="0">
            <a:spAutoFit/>
          </a:bodyPr>
          <a:lstStyle/>
          <a:p>
            <a:r>
              <a:rPr lang="nl-BE" dirty="0">
                <a:solidFill>
                  <a:schemeClr val="bg1"/>
                </a:solidFill>
                <a:latin typeface="Myriad Pro" panose="020B0503030403020204" pitchFamily="34" charset="0"/>
              </a:rPr>
              <a:t>HOW TO WRITE A STORY?</a:t>
            </a:r>
          </a:p>
        </p:txBody>
      </p:sp>
      <p:sp>
        <p:nvSpPr>
          <p:cNvPr id="5" name="Tekstvak 4"/>
          <p:cNvSpPr txBox="1"/>
          <p:nvPr/>
        </p:nvSpPr>
        <p:spPr>
          <a:xfrm>
            <a:off x="1787233" y="4994437"/>
            <a:ext cx="2677666" cy="400110"/>
          </a:xfrm>
          <a:prstGeom prst="rect">
            <a:avLst/>
          </a:prstGeom>
          <a:noFill/>
        </p:spPr>
        <p:txBody>
          <a:bodyPr wrap="square" rtlCol="0">
            <a:spAutoFit/>
          </a:bodyPr>
          <a:lstStyle/>
          <a:p>
            <a:r>
              <a:rPr lang="nl-BE" sz="2000" dirty="0">
                <a:latin typeface="Myriad Pro" panose="020B0503030403020204" pitchFamily="34" charset="0"/>
              </a:rPr>
              <a:t>WHO IS MY AUDIENCE? </a:t>
            </a:r>
          </a:p>
        </p:txBody>
      </p:sp>
      <p:sp>
        <p:nvSpPr>
          <p:cNvPr id="7" name="Tekstvak 6"/>
          <p:cNvSpPr txBox="1"/>
          <p:nvPr/>
        </p:nvSpPr>
        <p:spPr>
          <a:xfrm>
            <a:off x="6877450" y="4840549"/>
            <a:ext cx="3466299" cy="707886"/>
          </a:xfrm>
          <a:prstGeom prst="rect">
            <a:avLst/>
          </a:prstGeom>
          <a:noFill/>
        </p:spPr>
        <p:txBody>
          <a:bodyPr wrap="square" rtlCol="0">
            <a:spAutoFit/>
          </a:bodyPr>
          <a:lstStyle/>
          <a:p>
            <a:r>
              <a:rPr lang="nl-BE" sz="2000" dirty="0">
                <a:latin typeface="Myriad Pro" panose="020B0503030403020204" pitchFamily="34" charset="0"/>
              </a:rPr>
              <a:t>WHAT IS THE MESSAGE </a:t>
            </a:r>
            <a:br>
              <a:rPr lang="nl-BE" sz="2000" dirty="0">
                <a:latin typeface="Myriad Pro" panose="020B0503030403020204" pitchFamily="34" charset="0"/>
              </a:rPr>
            </a:br>
            <a:r>
              <a:rPr lang="nl-BE" sz="2000" dirty="0">
                <a:latin typeface="Myriad Pro" panose="020B0503030403020204" pitchFamily="34" charset="0"/>
              </a:rPr>
              <a:t>I WANT TO SHARE WITH THEM? </a:t>
            </a: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449" y="3104442"/>
            <a:ext cx="1520300" cy="1520300"/>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742" y="2681087"/>
            <a:ext cx="2367009" cy="2367009"/>
          </a:xfrm>
          <a:prstGeom prst="rect">
            <a:avLst/>
          </a:prstGeom>
        </p:spPr>
      </p:pic>
      <p:sp>
        <p:nvSpPr>
          <p:cNvPr id="10" name="Tekstvak 9"/>
          <p:cNvSpPr txBox="1"/>
          <p:nvPr/>
        </p:nvSpPr>
        <p:spPr>
          <a:xfrm>
            <a:off x="9174856" y="3402926"/>
            <a:ext cx="2337786" cy="461665"/>
          </a:xfrm>
          <a:prstGeom prst="rect">
            <a:avLst/>
          </a:prstGeom>
          <a:noFill/>
        </p:spPr>
        <p:txBody>
          <a:bodyPr wrap="square" rtlCol="0">
            <a:spAutoFit/>
          </a:bodyPr>
          <a:lstStyle/>
          <a:p>
            <a:r>
              <a:rPr lang="nl-BE" sz="2400" dirty="0">
                <a:solidFill>
                  <a:srgbClr val="F3A900"/>
                </a:solidFill>
                <a:latin typeface="Myriad Pro" panose="020B0503030403020204" pitchFamily="34" charset="0"/>
              </a:rPr>
              <a:t>1 </a:t>
            </a:r>
            <a:r>
              <a:rPr lang="nl-BE" sz="2400" dirty="0" err="1">
                <a:solidFill>
                  <a:srgbClr val="F3A900"/>
                </a:solidFill>
                <a:latin typeface="Myriad Pro" panose="020B0503030403020204" pitchFamily="34" charset="0"/>
              </a:rPr>
              <a:t>core</a:t>
            </a:r>
            <a:r>
              <a:rPr lang="nl-BE" sz="2400" dirty="0">
                <a:solidFill>
                  <a:srgbClr val="F3A900"/>
                </a:solidFill>
                <a:latin typeface="Myriad Pro" panose="020B0503030403020204" pitchFamily="34" charset="0"/>
              </a:rPr>
              <a:t> </a:t>
            </a:r>
            <a:r>
              <a:rPr lang="nl-BE" sz="2400" dirty="0" err="1">
                <a:solidFill>
                  <a:srgbClr val="F3A900"/>
                </a:solidFill>
                <a:latin typeface="Myriad Pro" panose="020B0503030403020204" pitchFamily="34" charset="0"/>
              </a:rPr>
              <a:t>message</a:t>
            </a:r>
            <a:endParaRPr lang="nl-BE" sz="2400" dirty="0">
              <a:solidFill>
                <a:srgbClr val="F3A900"/>
              </a:solidFill>
              <a:latin typeface="Myriad Pro" panose="020B0503030403020204" pitchFamily="34" charset="0"/>
            </a:endParaRPr>
          </a:p>
        </p:txBody>
      </p:sp>
    </p:spTree>
    <p:extLst>
      <p:ext uri="{BB962C8B-B14F-4D97-AF65-F5344CB8AC3E}">
        <p14:creationId xmlns:p14="http://schemas.microsoft.com/office/powerpoint/2010/main" val="151447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1778926" y="2410691"/>
            <a:ext cx="260664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8</a:t>
            </a:fld>
            <a:endParaRPr lang="nl-BE"/>
          </a:p>
        </p:txBody>
      </p:sp>
      <p:sp>
        <p:nvSpPr>
          <p:cNvPr id="4" name="Tekstvak 3"/>
          <p:cNvSpPr txBox="1"/>
          <p:nvPr/>
        </p:nvSpPr>
        <p:spPr>
          <a:xfrm>
            <a:off x="1787233" y="2419004"/>
            <a:ext cx="2598335"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HOW TO WRITE A STORY?</a:t>
            </a:r>
          </a:p>
        </p:txBody>
      </p:sp>
      <p:sp>
        <p:nvSpPr>
          <p:cNvPr id="5" name="Tekstvak 4"/>
          <p:cNvSpPr txBox="1"/>
          <p:nvPr/>
        </p:nvSpPr>
        <p:spPr>
          <a:xfrm>
            <a:off x="1787233" y="4994437"/>
            <a:ext cx="2677666" cy="400110"/>
          </a:xfrm>
          <a:prstGeom prst="rect">
            <a:avLst/>
          </a:prstGeom>
          <a:noFill/>
        </p:spPr>
        <p:txBody>
          <a:bodyPr wrap="square" rtlCol="0">
            <a:spAutoFit/>
          </a:bodyPr>
          <a:lstStyle/>
          <a:p>
            <a:r>
              <a:rPr lang="nl-BE" sz="2000" dirty="0">
                <a:latin typeface="Myriad Pro" panose="020B0503030403020204" pitchFamily="34" charset="0"/>
              </a:rPr>
              <a:t>WHO IS MY AUDIENCE? </a:t>
            </a:r>
          </a:p>
        </p:txBody>
      </p:sp>
      <p:sp>
        <p:nvSpPr>
          <p:cNvPr id="7" name="Tekstvak 6"/>
          <p:cNvSpPr txBox="1"/>
          <p:nvPr/>
        </p:nvSpPr>
        <p:spPr>
          <a:xfrm>
            <a:off x="6877450" y="4840549"/>
            <a:ext cx="3466299" cy="707886"/>
          </a:xfrm>
          <a:prstGeom prst="rect">
            <a:avLst/>
          </a:prstGeom>
          <a:noFill/>
        </p:spPr>
        <p:txBody>
          <a:bodyPr wrap="square" rtlCol="0">
            <a:spAutoFit/>
          </a:bodyPr>
          <a:lstStyle/>
          <a:p>
            <a:r>
              <a:rPr lang="nl-BE" sz="2000" dirty="0">
                <a:latin typeface="Myriad Pro" panose="020B0503030403020204" pitchFamily="34" charset="0"/>
              </a:rPr>
              <a:t>WHAT IS THE MESSAGE </a:t>
            </a:r>
            <a:br>
              <a:rPr lang="nl-BE" sz="2000" dirty="0">
                <a:latin typeface="Myriad Pro" panose="020B0503030403020204" pitchFamily="34" charset="0"/>
              </a:rPr>
            </a:br>
            <a:r>
              <a:rPr lang="nl-BE" sz="2000" dirty="0">
                <a:latin typeface="Myriad Pro" panose="020B0503030403020204" pitchFamily="34" charset="0"/>
              </a:rPr>
              <a:t>I WANT TO SHARE WITH THEM? </a:t>
            </a: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449" y="3104442"/>
            <a:ext cx="1520300" cy="1520300"/>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742" y="2681087"/>
            <a:ext cx="2367009" cy="2367009"/>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236" y="922646"/>
            <a:ext cx="6648450" cy="3810000"/>
          </a:xfrm>
          <a:prstGeom prst="rect">
            <a:avLst/>
          </a:prstGeom>
        </p:spPr>
      </p:pic>
    </p:spTree>
    <p:extLst>
      <p:ext uri="{BB962C8B-B14F-4D97-AF65-F5344CB8AC3E}">
        <p14:creationId xmlns:p14="http://schemas.microsoft.com/office/powerpoint/2010/main" val="2895491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1778926" y="2410691"/>
            <a:ext cx="260664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9</a:t>
            </a:fld>
            <a:endParaRPr lang="nl-BE"/>
          </a:p>
        </p:txBody>
      </p:sp>
      <p:sp>
        <p:nvSpPr>
          <p:cNvPr id="4" name="Tekstvak 3"/>
          <p:cNvSpPr txBox="1"/>
          <p:nvPr/>
        </p:nvSpPr>
        <p:spPr>
          <a:xfrm>
            <a:off x="1787233" y="2419004"/>
            <a:ext cx="2598335" cy="369332"/>
          </a:xfrm>
          <a:prstGeom prst="rect">
            <a:avLst/>
          </a:prstGeom>
          <a:noFill/>
        </p:spPr>
        <p:txBody>
          <a:bodyPr wrap="square" rtlCol="0">
            <a:spAutoFit/>
          </a:bodyPr>
          <a:lstStyle/>
          <a:p>
            <a:r>
              <a:rPr lang="nl-BE" dirty="0">
                <a:solidFill>
                  <a:schemeClr val="bg1"/>
                </a:solidFill>
                <a:latin typeface="Myriad Pro" panose="020B0503030403020204" pitchFamily="34" charset="0"/>
              </a:rPr>
              <a:t>HOW TO WRITE A STORY?</a:t>
            </a:r>
          </a:p>
        </p:txBody>
      </p:sp>
      <p:sp>
        <p:nvSpPr>
          <p:cNvPr id="5" name="Tekstvak 4"/>
          <p:cNvSpPr txBox="1"/>
          <p:nvPr/>
        </p:nvSpPr>
        <p:spPr>
          <a:xfrm>
            <a:off x="1787233" y="4994437"/>
            <a:ext cx="2677666" cy="400110"/>
          </a:xfrm>
          <a:prstGeom prst="rect">
            <a:avLst/>
          </a:prstGeom>
          <a:noFill/>
        </p:spPr>
        <p:txBody>
          <a:bodyPr wrap="square" rtlCol="0">
            <a:spAutoFit/>
          </a:bodyPr>
          <a:lstStyle/>
          <a:p>
            <a:r>
              <a:rPr lang="nl-BE" sz="2000" dirty="0">
                <a:latin typeface="Myriad Pro" panose="020B0503030403020204" pitchFamily="34" charset="0"/>
              </a:rPr>
              <a:t>WHO IS MY AUDIENCE? </a:t>
            </a:r>
          </a:p>
        </p:txBody>
      </p:sp>
      <p:sp>
        <p:nvSpPr>
          <p:cNvPr id="7" name="Tekstvak 6"/>
          <p:cNvSpPr txBox="1"/>
          <p:nvPr/>
        </p:nvSpPr>
        <p:spPr>
          <a:xfrm>
            <a:off x="6877450" y="4840549"/>
            <a:ext cx="3466299" cy="707886"/>
          </a:xfrm>
          <a:prstGeom prst="rect">
            <a:avLst/>
          </a:prstGeom>
          <a:noFill/>
        </p:spPr>
        <p:txBody>
          <a:bodyPr wrap="square" rtlCol="0">
            <a:spAutoFit/>
          </a:bodyPr>
          <a:lstStyle/>
          <a:p>
            <a:r>
              <a:rPr lang="nl-BE" sz="2000" dirty="0">
                <a:latin typeface="Myriad Pro" panose="020B0503030403020204" pitchFamily="34" charset="0"/>
              </a:rPr>
              <a:t>WHAT IS THE MESSAGE </a:t>
            </a:r>
            <a:br>
              <a:rPr lang="nl-BE" sz="2000" dirty="0">
                <a:latin typeface="Myriad Pro" panose="020B0503030403020204" pitchFamily="34" charset="0"/>
              </a:rPr>
            </a:br>
            <a:r>
              <a:rPr lang="nl-BE" sz="2000" dirty="0">
                <a:latin typeface="Myriad Pro" panose="020B0503030403020204" pitchFamily="34" charset="0"/>
              </a:rPr>
              <a:t>I WANT TO SHARE WITH THEM? </a:t>
            </a:r>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449" y="3104442"/>
            <a:ext cx="1520300" cy="1520300"/>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742" y="2681087"/>
            <a:ext cx="2367009" cy="2367009"/>
          </a:xfrm>
          <a:prstGeom prst="rect">
            <a:avLst/>
          </a:prstGeom>
        </p:spPr>
      </p:pic>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5021" y="1429690"/>
            <a:ext cx="5111156" cy="3274334"/>
          </a:xfrm>
          <a:prstGeom prst="rect">
            <a:avLst/>
          </a:prstGeom>
        </p:spPr>
      </p:pic>
    </p:spTree>
    <p:extLst>
      <p:ext uri="{BB962C8B-B14F-4D97-AF65-F5344CB8AC3E}">
        <p14:creationId xmlns:p14="http://schemas.microsoft.com/office/powerpoint/2010/main" val="39797969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f89c513-9853-4717-a0ae-01be221af238">
      <UserInfo>
        <DisplayName>Johan Warnez</DisplayName>
        <AccountId>48</AccountId>
        <AccountType/>
      </UserInfo>
      <UserInfo>
        <DisplayName>Anthony Dewaele</DisplayName>
        <AccountId>12</AccountId>
        <AccountType/>
      </UserInfo>
      <UserInfo>
        <DisplayName>Isabelle Thorrez</DisplayName>
        <AccountId>27</AccountId>
        <AccountType/>
      </UserInfo>
      <UserInfo>
        <DisplayName>Ilse Spriet</DisplayName>
        <AccountId>13</AccountId>
        <AccountType/>
      </UserInfo>
      <UserInfo>
        <DisplayName>Leen Breda</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324AB601FD774B86DD00C49987E741" ma:contentTypeVersion="13" ma:contentTypeDescription="Een nieuw document maken." ma:contentTypeScope="" ma:versionID="e415251802fd1085bbdd02b942419d0a">
  <xsd:schema xmlns:xsd="http://www.w3.org/2001/XMLSchema" xmlns:xs="http://www.w3.org/2001/XMLSchema" xmlns:p="http://schemas.microsoft.com/office/2006/metadata/properties" xmlns:ns2="17118e42-0b01-4804-975c-e70a8bc2e5f2" xmlns:ns3="ff89c513-9853-4717-a0ae-01be221af238" targetNamespace="http://schemas.microsoft.com/office/2006/metadata/properties" ma:root="true" ma:fieldsID="fea70cbcf6b06e8abc7a8109652e4399" ns2:_="" ns3:_="">
    <xsd:import namespace="17118e42-0b01-4804-975c-e70a8bc2e5f2"/>
    <xsd:import namespace="ff89c513-9853-4717-a0ae-01be221af2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18e42-0b01-4804-975c-e70a8bc2e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89c513-9853-4717-a0ae-01be221af238"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D32692-E052-42C4-8E7A-94E817DE1089}">
  <ds:schemaRefs>
    <ds:schemaRef ds:uri="http://schemas.microsoft.com/sharepoint/v3/contenttype/forms"/>
  </ds:schemaRefs>
</ds:datastoreItem>
</file>

<file path=customXml/itemProps2.xml><?xml version="1.0" encoding="utf-8"?>
<ds:datastoreItem xmlns:ds="http://schemas.openxmlformats.org/officeDocument/2006/customXml" ds:itemID="{522DB5BF-5BF9-4AB5-B527-B2598095032F}">
  <ds:schemaRefs>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elements/1.1/"/>
    <ds:schemaRef ds:uri="ff89c513-9853-4717-a0ae-01be221af238"/>
    <ds:schemaRef ds:uri="http://purl.org/dc/terms/"/>
    <ds:schemaRef ds:uri="17118e42-0b01-4804-975c-e70a8bc2e5f2"/>
    <ds:schemaRef ds:uri="http://schemas.microsoft.com/office/2006/metadata/properties"/>
  </ds:schemaRefs>
</ds:datastoreItem>
</file>

<file path=customXml/itemProps3.xml><?xml version="1.0" encoding="utf-8"?>
<ds:datastoreItem xmlns:ds="http://schemas.openxmlformats.org/officeDocument/2006/customXml" ds:itemID="{299FCCD9-C60B-4219-8204-3914C5D22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18e42-0b01-4804-975c-e70a8bc2e5f2"/>
    <ds:schemaRef ds:uri="ff89c513-9853-4717-a0ae-01be221af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2118</TotalTime>
  <Words>3139</Words>
  <Application>Microsoft Office PowerPoint</Application>
  <PresentationFormat>Breedbeeld</PresentationFormat>
  <Paragraphs>325</Paragraphs>
  <Slides>67</Slides>
  <Notes>52</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67</vt:i4>
      </vt:variant>
    </vt:vector>
  </HeadingPairs>
  <TitlesOfParts>
    <vt:vector size="75" baseType="lpstr">
      <vt:lpstr>Arial</vt:lpstr>
      <vt:lpstr>Calibri</vt:lpstr>
      <vt:lpstr>Calibri Light</vt:lpstr>
      <vt:lpstr>Le Festin</vt:lpstr>
      <vt:lpstr>Myriad Pro</vt:lpstr>
      <vt:lpstr>Times New Roman</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Johan Warnez</dc:creator>
  <cp:lastModifiedBy>Anthony Dewaele</cp:lastModifiedBy>
  <cp:revision>222</cp:revision>
  <dcterms:created xsi:type="dcterms:W3CDTF">2021-09-29T13:12:26Z</dcterms:created>
  <dcterms:modified xsi:type="dcterms:W3CDTF">2023-09-11T10:02:57Z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0x0101006D324AB601FD774B86DD00C49987E741</vt:lpwstr>
  </property>
</Properties>
</file>