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78" r:id="rId6"/>
    <p:sldId id="263" r:id="rId7"/>
    <p:sldId id="257" r:id="rId8"/>
    <p:sldId id="259" r:id="rId9"/>
    <p:sldId id="260" r:id="rId10"/>
    <p:sldId id="271" r:id="rId11"/>
    <p:sldId id="264" r:id="rId12"/>
    <p:sldId id="272" r:id="rId13"/>
    <p:sldId id="266" r:id="rId14"/>
    <p:sldId id="276" r:id="rId15"/>
    <p:sldId id="270" r:id="rId16"/>
    <p:sldId id="265" r:id="rId17"/>
    <p:sldId id="268" r:id="rId18"/>
    <p:sldId id="269" r:id="rId19"/>
    <p:sldId id="274" r:id="rId2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n Coudijzer" initials="LC" lastIdx="1" clrIdx="0">
    <p:extLst>
      <p:ext uri="{19B8F6BF-5375-455C-9EA6-DF929625EA0E}">
        <p15:presenceInfo xmlns:p15="http://schemas.microsoft.com/office/powerpoint/2012/main" userId="S-1-5-21-20964470-3553682190-4260754338-1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60"/>
  </p:normalViewPr>
  <p:slideViewPr>
    <p:cSldViewPr snapToGrid="0">
      <p:cViewPr varScale="1">
        <p:scale>
          <a:sx n="115" d="100"/>
          <a:sy n="115"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3T11:43:04.906" idx="1">
    <p:pos x="7680" y="0"/>
    <p:text>7 strategic goals: 1. cliënt &amp; (informal) caregivers; 2. costumers &amp; vulnerable people ; 3.employees, volunteers &amp; trainees; 4. influencing policy; 5. take care of the planet ; 6. ubuntuphilosophy; 7. financial health</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26078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93536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32338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7356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37857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90985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3006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31819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85260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70101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28938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341296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mailchi.mp/groepubuntu/april202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vimeo.com/639533130?embedded=true&amp;source=vimeo_logo&amp;owner=98041140" TargetMode="External"/><Relationship Id="rId4" Type="http://schemas.openxmlformats.org/officeDocument/2006/relationships/hyperlink" Target="https://www.youtube.com/watch?v=OfzyiGGvdiM&amp;t=43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hetanderegeschenk.be/de-makers/maker-margo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ur02.safelinks.protection.outlook.com/?url=https://hetanderegeschenk.be/de-makers/&amp;data=05|01|lien.coudijzer@groepubuntu.be|f7cc314a6cf7452414c608da245612e7|38255e2bebce49d1b3521b268cdef8d4|1|0|637862249364388999|Unknown|TWFpbGZsb3d8eyJWIjoiMC4wLjAwMDAiLCJQIjoiV2luMzIiLCJBTiI6Ik1haWwiLCJXVCI6Mn0%3D|3000|||&amp;sdata=wwx4xFeCCkj8HDmDr5PIICWfot95hYtnh3f2b/CNzE4%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9"/>
            <a:ext cx="12192000" cy="6854803"/>
          </a:xfrm>
          <a:prstGeom prst="rect">
            <a:avLst/>
          </a:prstGeom>
        </p:spPr>
      </p:pic>
    </p:spTree>
    <p:extLst>
      <p:ext uri="{BB962C8B-B14F-4D97-AF65-F5344CB8AC3E}">
        <p14:creationId xmlns:p14="http://schemas.microsoft.com/office/powerpoint/2010/main" val="13650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312A2FC-2703-4EFB-B33B-9F4356C3F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06" y="26631"/>
            <a:ext cx="10386222" cy="6858000"/>
          </a:xfrm>
          <a:prstGeom prst="rect">
            <a:avLst/>
          </a:prstGeom>
        </p:spPr>
      </p:pic>
    </p:spTree>
    <p:extLst>
      <p:ext uri="{BB962C8B-B14F-4D97-AF65-F5344CB8AC3E}">
        <p14:creationId xmlns:p14="http://schemas.microsoft.com/office/powerpoint/2010/main" val="139759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778"/>
            <a:ext cx="12193386" cy="6857222"/>
          </a:xfrm>
          <a:prstGeom prst="rect">
            <a:avLst/>
          </a:prstGeom>
        </p:spPr>
      </p:pic>
      <p:sp>
        <p:nvSpPr>
          <p:cNvPr id="6" name="Tijdelijke aanduiding voor inhoud 5">
            <a:extLst>
              <a:ext uri="{FF2B5EF4-FFF2-40B4-BE49-F238E27FC236}">
                <a16:creationId xmlns:a16="http://schemas.microsoft.com/office/drawing/2014/main" id="{4D3CA604-7862-4D9B-A091-DF09EDAE517E}"/>
              </a:ext>
            </a:extLst>
          </p:cNvPr>
          <p:cNvSpPr>
            <a:spLocks noGrp="1"/>
          </p:cNvSpPr>
          <p:nvPr>
            <p:ph idx="1"/>
          </p:nvPr>
        </p:nvSpPr>
        <p:spPr>
          <a:xfrm>
            <a:off x="2409822" y="2159241"/>
            <a:ext cx="9071994" cy="3752545"/>
          </a:xfrm>
        </p:spPr>
        <p:txBody>
          <a:bodyPr>
            <a:normAutofit lnSpcReduction="10000"/>
          </a:bodyPr>
          <a:lstStyle/>
          <a:p>
            <a:r>
              <a:rPr lang="nl-BE" sz="2400" dirty="0"/>
              <a:t>Storytelling in </a:t>
            </a:r>
            <a:r>
              <a:rPr lang="nl-BE" sz="2400" dirty="0" err="1"/>
              <a:t>our</a:t>
            </a:r>
            <a:r>
              <a:rPr lang="nl-BE" sz="2400" dirty="0"/>
              <a:t> digital </a:t>
            </a:r>
            <a:r>
              <a:rPr lang="nl-BE" sz="2400" dirty="0" err="1"/>
              <a:t>newsletter</a:t>
            </a:r>
            <a:r>
              <a:rPr lang="nl-BE" sz="2400" dirty="0"/>
              <a:t>: </a:t>
            </a:r>
            <a:r>
              <a:rPr lang="nl-BE" sz="2400" u="sng" dirty="0">
                <a:hlinkClick r:id="rId3"/>
              </a:rPr>
              <a:t>https://mailchi.mp/groepubuntu/april2022</a:t>
            </a:r>
            <a:r>
              <a:rPr lang="nl-BE" sz="2400" dirty="0"/>
              <a:t> </a:t>
            </a:r>
          </a:p>
          <a:p>
            <a:endParaRPr lang="nl-BE" sz="2400" dirty="0"/>
          </a:p>
          <a:p>
            <a:r>
              <a:rPr lang="nl-BE" sz="2400" dirty="0"/>
              <a:t>Storytelling </a:t>
            </a:r>
            <a:r>
              <a:rPr lang="nl-BE" sz="2400" dirty="0" err="1"/>
              <a:t>by</a:t>
            </a:r>
            <a:r>
              <a:rPr lang="nl-BE" sz="2400" dirty="0"/>
              <a:t> video </a:t>
            </a:r>
            <a:r>
              <a:rPr lang="nl-BE" sz="2400" dirty="0" err="1"/>
              <a:t>and</a:t>
            </a:r>
            <a:r>
              <a:rPr lang="nl-BE" sz="2400" dirty="0"/>
              <a:t> </a:t>
            </a:r>
            <a:r>
              <a:rPr lang="nl-BE" sz="2400" dirty="0" err="1"/>
              <a:t>aftermovies</a:t>
            </a:r>
            <a:r>
              <a:rPr lang="nl-BE" sz="2400" dirty="0"/>
              <a:t>: </a:t>
            </a:r>
          </a:p>
          <a:p>
            <a:pPr lvl="1"/>
            <a:r>
              <a:rPr lang="nl-BE" dirty="0" err="1"/>
              <a:t>Amili</a:t>
            </a:r>
            <a:r>
              <a:rPr lang="nl-BE" dirty="0"/>
              <a:t> Haha: fashion </a:t>
            </a:r>
            <a:r>
              <a:rPr lang="nl-BE" dirty="0" err="1"/>
              <a:t>collection</a:t>
            </a:r>
            <a:r>
              <a:rPr lang="nl-BE" dirty="0"/>
              <a:t> </a:t>
            </a:r>
            <a:r>
              <a:rPr lang="nl-BE" dirty="0" err="1"/>
              <a:t>and</a:t>
            </a:r>
            <a:r>
              <a:rPr lang="nl-BE" dirty="0"/>
              <a:t> </a:t>
            </a:r>
            <a:r>
              <a:rPr lang="nl-BE" dirty="0" err="1"/>
              <a:t>the</a:t>
            </a:r>
            <a:r>
              <a:rPr lang="nl-BE" dirty="0"/>
              <a:t> making of…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https://www.youtube.com/watch?v=OfzyiGGvdiM&amp;t=43s</a:t>
            </a:r>
            <a:endPar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sz="2400" dirty="0"/>
          </a:p>
          <a:p>
            <a:pPr lvl="1"/>
            <a:r>
              <a:rPr lang="nl-BE" dirty="0" err="1"/>
              <a:t>Employer</a:t>
            </a:r>
            <a:r>
              <a:rPr lang="nl-BE" dirty="0"/>
              <a:t> branding: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https://vimeo.com/639533130?embedded=true&amp;source=vimeo_logo&amp;owner=98041140</a:t>
            </a:r>
            <a:endParaRPr lang="nl-BE" dirty="0"/>
          </a:p>
          <a:p>
            <a:endParaRPr lang="nl-BE" dirty="0"/>
          </a:p>
          <a:p>
            <a:endParaRPr lang="nl-BE" dirty="0"/>
          </a:p>
          <a:p>
            <a:endPar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endParaRPr>
          </a:p>
        </p:txBody>
      </p:sp>
    </p:spTree>
    <p:extLst>
      <p:ext uri="{BB962C8B-B14F-4D97-AF65-F5344CB8AC3E}">
        <p14:creationId xmlns:p14="http://schemas.microsoft.com/office/powerpoint/2010/main" val="6703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29" y="-297"/>
            <a:ext cx="12193057" cy="6858594"/>
          </a:xfrm>
          <a:prstGeom prst="rect">
            <a:avLst/>
          </a:prstGeom>
        </p:spPr>
      </p:pic>
      <p:pic>
        <p:nvPicPr>
          <p:cNvPr id="3" name="Afbeelding 2">
            <a:extLst>
              <a:ext uri="{FF2B5EF4-FFF2-40B4-BE49-F238E27FC236}">
                <a16:creationId xmlns:a16="http://schemas.microsoft.com/office/drawing/2014/main" id="{A96C1C69-94A3-4545-B87E-44A2C32FBFF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0095" y="202468"/>
            <a:ext cx="4705165" cy="6655532"/>
          </a:xfrm>
          <a:prstGeom prst="rect">
            <a:avLst/>
          </a:prstGeom>
        </p:spPr>
      </p:pic>
      <p:sp>
        <p:nvSpPr>
          <p:cNvPr id="4" name="Rechthoek 3">
            <a:extLst>
              <a:ext uri="{FF2B5EF4-FFF2-40B4-BE49-F238E27FC236}">
                <a16:creationId xmlns:a16="http://schemas.microsoft.com/office/drawing/2014/main" id="{4C6A03D6-F40C-40A7-ABBD-F17F0195F4F4}"/>
              </a:ext>
            </a:extLst>
          </p:cNvPr>
          <p:cNvSpPr/>
          <p:nvPr/>
        </p:nvSpPr>
        <p:spPr>
          <a:xfrm>
            <a:off x="1027227" y="3429000"/>
            <a:ext cx="5553559" cy="1015663"/>
          </a:xfrm>
          <a:prstGeom prst="rect">
            <a:avLst/>
          </a:prstGeom>
        </p:spPr>
        <p:txBody>
          <a:bodyPr wrap="square">
            <a:spAutoFit/>
          </a:bodyPr>
          <a:lstStyle/>
          <a:p>
            <a:r>
              <a:rPr lang="nl-BE" sz="3000" dirty="0" err="1">
                <a:latin typeface="Myriad Pro" panose="020B0503030403020204" pitchFamily="34" charset="0"/>
              </a:rPr>
              <a:t>Raising</a:t>
            </a:r>
            <a:r>
              <a:rPr lang="nl-BE" sz="3000" dirty="0">
                <a:latin typeface="Myriad Pro" panose="020B0503030403020204" pitchFamily="34" charset="0"/>
              </a:rPr>
              <a:t> awareness </a:t>
            </a:r>
          </a:p>
          <a:p>
            <a:r>
              <a:rPr lang="nl-BE" sz="3000" dirty="0" err="1">
                <a:latin typeface="Myriad Pro" panose="020B0503030403020204" pitchFamily="34" charset="0"/>
              </a:rPr>
              <a:t>and</a:t>
            </a:r>
            <a:r>
              <a:rPr lang="nl-BE" sz="3000" dirty="0">
                <a:latin typeface="Myriad Pro" panose="020B0503030403020204" pitchFamily="34" charset="0"/>
              </a:rPr>
              <a:t> </a:t>
            </a:r>
            <a:r>
              <a:rPr lang="nl-BE" sz="3000" dirty="0" err="1">
                <a:latin typeface="Myriad Pro" panose="020B0503030403020204" pitchFamily="34" charset="0"/>
              </a:rPr>
              <a:t>influence</a:t>
            </a:r>
            <a:r>
              <a:rPr lang="nl-BE" sz="3000" dirty="0">
                <a:latin typeface="Myriad Pro" panose="020B0503030403020204" pitchFamily="34" charset="0"/>
              </a:rPr>
              <a:t> policy makers</a:t>
            </a:r>
          </a:p>
        </p:txBody>
      </p:sp>
    </p:spTree>
    <p:extLst>
      <p:ext uri="{BB962C8B-B14F-4D97-AF65-F5344CB8AC3E}">
        <p14:creationId xmlns:p14="http://schemas.microsoft.com/office/powerpoint/2010/main" val="273672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533E5B4-36D1-4156-9296-B9765EFB4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291" y="0"/>
            <a:ext cx="10117123" cy="6858000"/>
          </a:xfrm>
          <a:prstGeom prst="rect">
            <a:avLst/>
          </a:prstGeom>
        </p:spPr>
      </p:pic>
    </p:spTree>
    <p:extLst>
      <p:ext uri="{BB962C8B-B14F-4D97-AF65-F5344CB8AC3E}">
        <p14:creationId xmlns:p14="http://schemas.microsoft.com/office/powerpoint/2010/main" val="21133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96F6B62-40B1-475B-B28C-D4FA3803B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85" y="0"/>
            <a:ext cx="10701829" cy="6858000"/>
          </a:xfrm>
          <a:prstGeom prst="rect">
            <a:avLst/>
          </a:prstGeom>
        </p:spPr>
      </p:pic>
    </p:spTree>
    <p:extLst>
      <p:ext uri="{BB962C8B-B14F-4D97-AF65-F5344CB8AC3E}">
        <p14:creationId xmlns:p14="http://schemas.microsoft.com/office/powerpoint/2010/main" val="333586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778"/>
            <a:ext cx="12193386" cy="6857222"/>
          </a:xfrm>
          <a:prstGeom prst="rect">
            <a:avLst/>
          </a:prstGeom>
        </p:spPr>
      </p:pic>
      <p:pic>
        <p:nvPicPr>
          <p:cNvPr id="3" name="Afbeelding 2">
            <a:extLst>
              <a:ext uri="{FF2B5EF4-FFF2-40B4-BE49-F238E27FC236}">
                <a16:creationId xmlns:a16="http://schemas.microsoft.com/office/drawing/2014/main" id="{C9972FA4-7BFE-4AEC-9284-7E7D3AB07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081" y="0"/>
            <a:ext cx="4984385" cy="6858000"/>
          </a:xfrm>
          <a:prstGeom prst="rect">
            <a:avLst/>
          </a:prstGeom>
        </p:spPr>
      </p:pic>
    </p:spTree>
    <p:extLst>
      <p:ext uri="{BB962C8B-B14F-4D97-AF65-F5344CB8AC3E}">
        <p14:creationId xmlns:p14="http://schemas.microsoft.com/office/powerpoint/2010/main" val="427093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3386" cy="6857222"/>
          </a:xfrm>
          <a:prstGeom prst="rect">
            <a:avLst/>
          </a:prstGeom>
        </p:spPr>
      </p:pic>
      <p:sp>
        <p:nvSpPr>
          <p:cNvPr id="3" name="Tijdelijke aanduiding voor inhoud 2">
            <a:extLst>
              <a:ext uri="{FF2B5EF4-FFF2-40B4-BE49-F238E27FC236}">
                <a16:creationId xmlns:a16="http://schemas.microsoft.com/office/drawing/2014/main" id="{DBCF76E9-DDCD-48B0-B5B3-B6EF3921358B}"/>
              </a:ext>
            </a:extLst>
          </p:cNvPr>
          <p:cNvSpPr>
            <a:spLocks noGrp="1"/>
          </p:cNvSpPr>
          <p:nvPr>
            <p:ph idx="1"/>
          </p:nvPr>
        </p:nvSpPr>
        <p:spPr>
          <a:xfrm>
            <a:off x="576072" y="2709643"/>
            <a:ext cx="5422392" cy="3467319"/>
          </a:xfrm>
        </p:spPr>
        <p:txBody>
          <a:bodyPr/>
          <a:lstStyle/>
          <a:p>
            <a:r>
              <a:rPr lang="nl-BE" sz="2400" dirty="0" err="1">
                <a:latin typeface="Myriad Pro" panose="020B0503030403020204" pitchFamily="34" charset="0"/>
              </a:rPr>
              <a:t>Ambassadorship</a:t>
            </a:r>
            <a:r>
              <a:rPr lang="nl-BE" sz="2400" dirty="0">
                <a:latin typeface="Myriad Pro" panose="020B0503030403020204" pitchFamily="34" charset="0"/>
              </a:rPr>
              <a:t> - Ubuntu </a:t>
            </a:r>
            <a:r>
              <a:rPr lang="nl-BE" sz="2400" dirty="0" err="1">
                <a:latin typeface="Myriad Pro" panose="020B0503030403020204" pitchFamily="34" charset="0"/>
              </a:rPr>
              <a:t>philosophy</a:t>
            </a:r>
            <a:endParaRPr lang="nl-BE" sz="2400" dirty="0">
              <a:latin typeface="Myriad Pro" panose="020B0503030403020204" pitchFamily="34" charset="0"/>
            </a:endParaRPr>
          </a:p>
          <a:p>
            <a:pPr marL="0" indent="0">
              <a:buNone/>
            </a:pPr>
            <a:endParaRPr lang="nl-BE" sz="2400" dirty="0">
              <a:latin typeface="Myriad Pro" panose="020B0503030403020204" pitchFamily="34" charset="0"/>
            </a:endParaRPr>
          </a:p>
          <a:p>
            <a:r>
              <a:rPr lang="nl-BE" sz="2400" dirty="0">
                <a:latin typeface="Myriad Pro" panose="020B0503030403020204" pitchFamily="34" charset="0"/>
              </a:rPr>
              <a:t>Groep Ubuntu Community</a:t>
            </a:r>
          </a:p>
          <a:p>
            <a:endParaRPr lang="nl-BE" dirty="0"/>
          </a:p>
          <a:p>
            <a:pPr marL="0" indent="0">
              <a:buNone/>
            </a:pPr>
            <a:endParaRPr lang="nl-BE" dirty="0"/>
          </a:p>
        </p:txBody>
      </p:sp>
      <p:sp>
        <p:nvSpPr>
          <p:cNvPr id="5" name="Rechthoek 4"/>
          <p:cNvSpPr/>
          <p:nvPr/>
        </p:nvSpPr>
        <p:spPr>
          <a:xfrm>
            <a:off x="2552009" y="1995056"/>
            <a:ext cx="3336727" cy="365760"/>
          </a:xfrm>
          <a:prstGeom prst="rect">
            <a:avLst/>
          </a:prstGeom>
          <a:solidFill>
            <a:srgbClr val="F3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A900"/>
              </a:solidFill>
            </a:endParaRPr>
          </a:p>
        </p:txBody>
      </p:sp>
      <p:sp>
        <p:nvSpPr>
          <p:cNvPr id="6" name="Tekstvak 5"/>
          <p:cNvSpPr txBox="1"/>
          <p:nvPr/>
        </p:nvSpPr>
        <p:spPr>
          <a:xfrm>
            <a:off x="2552009" y="1993270"/>
            <a:ext cx="4925289" cy="369332"/>
          </a:xfrm>
          <a:prstGeom prst="rect">
            <a:avLst/>
          </a:prstGeom>
          <a:noFill/>
        </p:spPr>
        <p:txBody>
          <a:bodyPr wrap="square" rtlCol="0">
            <a:spAutoFit/>
          </a:bodyPr>
          <a:lstStyle/>
          <a:p>
            <a:r>
              <a:rPr lang="nl-BE" dirty="0">
                <a:solidFill>
                  <a:schemeClr val="bg1"/>
                </a:solidFill>
                <a:latin typeface="Myriad Pro" panose="020B0503030403020204" pitchFamily="34" charset="0"/>
              </a:rPr>
              <a:t>COMMUNITY BUILDING</a:t>
            </a:r>
          </a:p>
        </p:txBody>
      </p:sp>
      <p:pic>
        <p:nvPicPr>
          <p:cNvPr id="2" name="Afbeelding 1">
            <a:extLst>
              <a:ext uri="{FF2B5EF4-FFF2-40B4-BE49-F238E27FC236}">
                <a16:creationId xmlns:a16="http://schemas.microsoft.com/office/drawing/2014/main" id="{D62657D4-D193-4E88-A442-C6DB1A7B2CA5}"/>
              </a:ext>
            </a:extLst>
          </p:cNvPr>
          <p:cNvPicPr>
            <a:picLocks noChangeAspect="1"/>
          </p:cNvPicPr>
          <p:nvPr/>
        </p:nvPicPr>
        <p:blipFill>
          <a:blip r:embed="rId3"/>
          <a:stretch>
            <a:fillRect/>
          </a:stretch>
        </p:blipFill>
        <p:spPr>
          <a:xfrm>
            <a:off x="6381914" y="0"/>
            <a:ext cx="5920412" cy="6858000"/>
          </a:xfrm>
          <a:prstGeom prst="rect">
            <a:avLst/>
          </a:prstGeom>
        </p:spPr>
      </p:pic>
    </p:spTree>
    <p:extLst>
      <p:ext uri="{BB962C8B-B14F-4D97-AF65-F5344CB8AC3E}">
        <p14:creationId xmlns:p14="http://schemas.microsoft.com/office/powerpoint/2010/main" val="406797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effectLs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274824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81" y="-59603"/>
            <a:ext cx="12193386" cy="6857222"/>
          </a:xfrm>
          <a:prstGeom prst="rect">
            <a:avLst/>
          </a:prstGeom>
        </p:spPr>
      </p:pic>
      <p:sp>
        <p:nvSpPr>
          <p:cNvPr id="3" name="Tijdelijke aanduiding voor inhoud 2">
            <a:extLst>
              <a:ext uri="{FF2B5EF4-FFF2-40B4-BE49-F238E27FC236}">
                <a16:creationId xmlns:a16="http://schemas.microsoft.com/office/drawing/2014/main" id="{7735D0E4-5424-4422-A3E5-E51558B55EA9}"/>
              </a:ext>
            </a:extLst>
          </p:cNvPr>
          <p:cNvSpPr>
            <a:spLocks noGrp="1"/>
          </p:cNvSpPr>
          <p:nvPr>
            <p:ph idx="1"/>
          </p:nvPr>
        </p:nvSpPr>
        <p:spPr>
          <a:xfrm>
            <a:off x="2527070" y="2793533"/>
            <a:ext cx="8826729" cy="3383429"/>
          </a:xfrm>
        </p:spPr>
        <p:txBody>
          <a:bodyPr/>
          <a:lstStyle/>
          <a:p>
            <a:r>
              <a:rPr lang="nl-BE" sz="2400" dirty="0" err="1">
                <a:latin typeface="Myriad Pro" panose="020B0503030403020204" pitchFamily="34" charset="0"/>
              </a:rPr>
              <a:t>Contribute</a:t>
            </a:r>
            <a:r>
              <a:rPr lang="nl-BE" sz="2400" dirty="0">
                <a:latin typeface="Myriad Pro" panose="020B0503030403020204" pitchFamily="34" charset="0"/>
              </a:rPr>
              <a:t> </a:t>
            </a:r>
            <a:r>
              <a:rPr lang="nl-BE" sz="2400" dirty="0" err="1">
                <a:latin typeface="Myriad Pro" panose="020B0503030403020204" pitchFamily="34" charset="0"/>
              </a:rPr>
              <a:t>to</a:t>
            </a:r>
            <a:r>
              <a:rPr lang="nl-BE" sz="2400" dirty="0">
                <a:latin typeface="Myriad Pro" panose="020B0503030403020204" pitchFamily="34" charset="0"/>
              </a:rPr>
              <a:t> </a:t>
            </a:r>
            <a:r>
              <a:rPr lang="nl-BE" sz="2400" dirty="0" err="1">
                <a:latin typeface="Myriad Pro" panose="020B0503030403020204" pitchFamily="34" charset="0"/>
              </a:rPr>
              <a:t>the</a:t>
            </a:r>
            <a:r>
              <a:rPr lang="nl-BE" sz="2400" dirty="0">
                <a:latin typeface="Myriad Pro" panose="020B0503030403020204" pitchFamily="34" charset="0"/>
              </a:rPr>
              <a:t> </a:t>
            </a:r>
            <a:r>
              <a:rPr lang="nl-BE" sz="2400" dirty="0" err="1">
                <a:latin typeface="Myriad Pro" panose="020B0503030403020204" pitchFamily="34" charset="0"/>
              </a:rPr>
              <a:t>quality</a:t>
            </a:r>
            <a:r>
              <a:rPr lang="nl-BE" sz="2400" dirty="0">
                <a:latin typeface="Myriad Pro" panose="020B0503030403020204" pitchFamily="34" charset="0"/>
              </a:rPr>
              <a:t> of life</a:t>
            </a:r>
          </a:p>
          <a:p>
            <a:r>
              <a:rPr lang="nl-BE" sz="2400" dirty="0" err="1">
                <a:latin typeface="Myriad Pro" panose="020B0503030403020204" pitchFamily="34" charset="0"/>
              </a:rPr>
              <a:t>Create</a:t>
            </a:r>
            <a:r>
              <a:rPr lang="nl-BE" sz="2400" dirty="0">
                <a:latin typeface="Myriad Pro" panose="020B0503030403020204" pitchFamily="34" charset="0"/>
              </a:rPr>
              <a:t> </a:t>
            </a:r>
            <a:r>
              <a:rPr lang="nl-BE" sz="2400" dirty="0" err="1">
                <a:latin typeface="Myriad Pro" panose="020B0503030403020204" pitchFamily="34" charset="0"/>
              </a:rPr>
              <a:t>conditions</a:t>
            </a:r>
            <a:r>
              <a:rPr lang="nl-BE" sz="2400" dirty="0">
                <a:latin typeface="Myriad Pro" panose="020B0503030403020204" pitchFamily="34" charset="0"/>
              </a:rPr>
              <a:t>, </a:t>
            </a:r>
            <a:r>
              <a:rPr lang="nl-BE" sz="2400" dirty="0" err="1">
                <a:latin typeface="Myriad Pro" panose="020B0503030403020204" pitchFamily="34" charset="0"/>
              </a:rPr>
              <a:t>opportunities</a:t>
            </a:r>
            <a:r>
              <a:rPr lang="nl-BE" sz="2400" dirty="0">
                <a:latin typeface="Myriad Pro" panose="020B0503030403020204" pitchFamily="34" charset="0"/>
              </a:rPr>
              <a:t>, </a:t>
            </a:r>
            <a:r>
              <a:rPr lang="nl-BE" sz="2400" dirty="0" err="1">
                <a:latin typeface="Myriad Pro" panose="020B0503030403020204" pitchFamily="34" charset="0"/>
              </a:rPr>
              <a:t>space</a:t>
            </a:r>
            <a:r>
              <a:rPr lang="nl-BE" sz="2400" dirty="0">
                <a:latin typeface="Myriad Pro" panose="020B0503030403020204" pitchFamily="34" charset="0"/>
              </a:rPr>
              <a:t> </a:t>
            </a:r>
            <a:r>
              <a:rPr lang="nl-BE" sz="2400" dirty="0" err="1">
                <a:latin typeface="Myriad Pro" panose="020B0503030403020204" pitchFamily="34" charset="0"/>
              </a:rPr>
              <a:t>to</a:t>
            </a:r>
            <a:r>
              <a:rPr lang="nl-BE" sz="2400" dirty="0">
                <a:latin typeface="Myriad Pro" panose="020B0503030403020204" pitchFamily="34" charset="0"/>
              </a:rPr>
              <a:t> BELONG, </a:t>
            </a:r>
            <a:r>
              <a:rPr lang="nl-BE" sz="2400" dirty="0" err="1">
                <a:latin typeface="Myriad Pro" panose="020B0503030403020204" pitchFamily="34" charset="0"/>
              </a:rPr>
              <a:t>to</a:t>
            </a:r>
            <a:r>
              <a:rPr lang="nl-BE" sz="2400" dirty="0">
                <a:latin typeface="Myriad Pro" panose="020B0503030403020204" pitchFamily="34" charset="0"/>
              </a:rPr>
              <a:t> BECOME en </a:t>
            </a:r>
            <a:r>
              <a:rPr lang="nl-BE" sz="2400" dirty="0" err="1">
                <a:latin typeface="Myriad Pro" panose="020B0503030403020204" pitchFamily="34" charset="0"/>
              </a:rPr>
              <a:t>to</a:t>
            </a:r>
            <a:r>
              <a:rPr lang="nl-BE" sz="2400" dirty="0">
                <a:latin typeface="Myriad Pro" panose="020B0503030403020204" pitchFamily="34" charset="0"/>
              </a:rPr>
              <a:t> BE. </a:t>
            </a:r>
          </a:p>
          <a:p>
            <a:pPr lvl="1">
              <a:buFont typeface="Wingdings" panose="05000000000000000000" pitchFamily="2" charset="2"/>
              <a:buChar char="Ø"/>
            </a:pPr>
            <a:r>
              <a:rPr lang="en-US" dirty="0">
                <a:latin typeface="Myriad Pro" panose="020B0503030403020204" pitchFamily="34" charset="0"/>
              </a:rPr>
              <a:t>Everybody is part of a larger whole </a:t>
            </a:r>
          </a:p>
          <a:p>
            <a:pPr lvl="1">
              <a:buFont typeface="Wingdings" panose="05000000000000000000" pitchFamily="2" charset="2"/>
              <a:buChar char="Ø"/>
            </a:pPr>
            <a:r>
              <a:rPr lang="en-US" dirty="0">
                <a:latin typeface="Myriad Pro" panose="020B0503030403020204" pitchFamily="34" charset="0"/>
              </a:rPr>
              <a:t>Everybody has vulnerabilities AND strengths, skills 	</a:t>
            </a:r>
          </a:p>
          <a:p>
            <a:pPr lvl="1">
              <a:buFont typeface="Wingdings" panose="05000000000000000000" pitchFamily="2" charset="2"/>
              <a:buChar char="Ø"/>
            </a:pPr>
            <a:r>
              <a:rPr lang="en-US" dirty="0">
                <a:latin typeface="Myriad Pro" panose="020B0503030403020204" pitchFamily="34" charset="0"/>
              </a:rPr>
              <a:t>Holistic view </a:t>
            </a:r>
          </a:p>
          <a:p>
            <a:endParaRPr lang="nl-BE" dirty="0"/>
          </a:p>
        </p:txBody>
      </p:sp>
      <p:sp>
        <p:nvSpPr>
          <p:cNvPr id="5" name="Rechthoek 4"/>
          <p:cNvSpPr/>
          <p:nvPr/>
        </p:nvSpPr>
        <p:spPr>
          <a:xfrm>
            <a:off x="2872048" y="1805330"/>
            <a:ext cx="4827199" cy="365760"/>
          </a:xfrm>
          <a:prstGeom prst="rect">
            <a:avLst/>
          </a:prstGeom>
          <a:solidFill>
            <a:srgbClr val="F3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A900"/>
              </a:solidFill>
            </a:endParaRPr>
          </a:p>
        </p:txBody>
      </p:sp>
      <p:sp>
        <p:nvSpPr>
          <p:cNvPr id="6" name="Tekstvak 5"/>
          <p:cNvSpPr txBox="1"/>
          <p:nvPr/>
        </p:nvSpPr>
        <p:spPr>
          <a:xfrm>
            <a:off x="2890751" y="1801758"/>
            <a:ext cx="6068289" cy="369332"/>
          </a:xfrm>
          <a:prstGeom prst="rect">
            <a:avLst/>
          </a:prstGeom>
          <a:noFill/>
        </p:spPr>
        <p:txBody>
          <a:bodyPr wrap="square" rtlCol="0">
            <a:spAutoFit/>
          </a:bodyPr>
          <a:lstStyle/>
          <a:p>
            <a:r>
              <a:rPr lang="nl-BE" dirty="0">
                <a:solidFill>
                  <a:schemeClr val="bg1"/>
                </a:solidFill>
                <a:latin typeface="Myriad Pro" panose="020B0503030403020204" pitchFamily="34" charset="0"/>
              </a:rPr>
              <a:t>BELONGING – BECOMING – BEING </a:t>
            </a:r>
          </a:p>
        </p:txBody>
      </p:sp>
    </p:spTree>
    <p:extLst>
      <p:ext uri="{BB962C8B-B14F-4D97-AF65-F5344CB8AC3E}">
        <p14:creationId xmlns:p14="http://schemas.microsoft.com/office/powerpoint/2010/main" val="393071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14F304B-B62D-46A2-8D72-1F0492323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a:extLst>
              <a:ext uri="{FF2B5EF4-FFF2-40B4-BE49-F238E27FC236}">
                <a16:creationId xmlns:a16="http://schemas.microsoft.com/office/drawing/2014/main" id="{EDA97CCA-7A57-48CB-89AD-E1BD6C24F877}"/>
              </a:ext>
            </a:extLst>
          </p:cNvPr>
          <p:cNvSpPr txBox="1"/>
          <p:nvPr/>
        </p:nvSpPr>
        <p:spPr>
          <a:xfrm>
            <a:off x="9792929" y="5073445"/>
            <a:ext cx="184731" cy="369332"/>
          </a:xfrm>
          <a:prstGeom prst="rect">
            <a:avLst/>
          </a:prstGeom>
          <a:noFill/>
        </p:spPr>
        <p:txBody>
          <a:bodyPr wrap="none" rtlCol="0">
            <a:spAutoFit/>
          </a:bodyPr>
          <a:lstStyle/>
          <a:p>
            <a:endParaRPr lang="nl-BE" dirty="0"/>
          </a:p>
        </p:txBody>
      </p:sp>
    </p:spTree>
    <p:extLst>
      <p:ext uri="{BB962C8B-B14F-4D97-AF65-F5344CB8AC3E}">
        <p14:creationId xmlns:p14="http://schemas.microsoft.com/office/powerpoint/2010/main" val="33475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778"/>
            <a:ext cx="12193386" cy="6857222"/>
          </a:xfrm>
          <a:prstGeom prst="rect">
            <a:avLst/>
          </a:prstGeom>
        </p:spPr>
      </p:pic>
      <p:sp>
        <p:nvSpPr>
          <p:cNvPr id="3" name="Tijdelijke aanduiding voor inhoud 2">
            <a:extLst>
              <a:ext uri="{FF2B5EF4-FFF2-40B4-BE49-F238E27FC236}">
                <a16:creationId xmlns:a16="http://schemas.microsoft.com/office/drawing/2014/main" id="{0B49E7E2-9848-47EC-97B2-828413AF927E}"/>
              </a:ext>
            </a:extLst>
          </p:cNvPr>
          <p:cNvSpPr>
            <a:spLocks noGrp="1"/>
          </p:cNvSpPr>
          <p:nvPr>
            <p:ph idx="1"/>
          </p:nvPr>
        </p:nvSpPr>
        <p:spPr>
          <a:xfrm>
            <a:off x="1783080" y="2514600"/>
            <a:ext cx="9570719" cy="3662363"/>
          </a:xfrm>
        </p:spPr>
        <p:txBody>
          <a:bodyPr>
            <a:normAutofit/>
          </a:bodyPr>
          <a:lstStyle/>
          <a:p>
            <a:pPr marL="0" indent="0">
              <a:buNone/>
            </a:pPr>
            <a:r>
              <a:rPr lang="nl-BE" sz="2400" dirty="0">
                <a:latin typeface="Myriad Pro" panose="020B0503030403020204" pitchFamily="34" charset="0"/>
              </a:rPr>
              <a:t>As a support service </a:t>
            </a:r>
            <a:r>
              <a:rPr lang="nl-BE" sz="2400" dirty="0" err="1">
                <a:latin typeface="Myriad Pro" panose="020B0503030403020204" pitchFamily="34" charset="0"/>
              </a:rPr>
              <a:t>for</a:t>
            </a:r>
            <a:r>
              <a:rPr lang="nl-BE" sz="2400" dirty="0">
                <a:latin typeface="Myriad Pro" panose="020B0503030403020204" pitchFamily="34" charset="0"/>
              </a:rPr>
              <a:t> </a:t>
            </a:r>
            <a:r>
              <a:rPr lang="nl-BE" sz="2400" dirty="0" err="1">
                <a:latin typeface="Myriad Pro" panose="020B0503030403020204" pitchFamily="34" charset="0"/>
              </a:rPr>
              <a:t>our</a:t>
            </a:r>
            <a:r>
              <a:rPr lang="nl-BE" sz="2400" dirty="0">
                <a:latin typeface="Myriad Pro" panose="020B0503030403020204" pitchFamily="34" charset="0"/>
              </a:rPr>
              <a:t> </a:t>
            </a:r>
            <a:r>
              <a:rPr lang="nl-BE" sz="2400" dirty="0" err="1">
                <a:latin typeface="Myriad Pro" panose="020B0503030403020204" pitchFamily="34" charset="0"/>
              </a:rPr>
              <a:t>organisation</a:t>
            </a:r>
            <a:r>
              <a:rPr lang="nl-BE" sz="2400" dirty="0">
                <a:latin typeface="Myriad Pro" panose="020B0503030403020204" pitchFamily="34" charset="0"/>
              </a:rPr>
              <a:t> </a:t>
            </a:r>
            <a:r>
              <a:rPr lang="nl-BE" sz="2400" dirty="0" err="1">
                <a:latin typeface="Myriad Pro" panose="020B0503030403020204" pitchFamily="34" charset="0"/>
              </a:rPr>
              <a:t>and</a:t>
            </a:r>
            <a:r>
              <a:rPr lang="nl-BE" sz="2400" dirty="0">
                <a:latin typeface="Myriad Pro" panose="020B0503030403020204" pitchFamily="34" charset="0"/>
              </a:rPr>
              <a:t> </a:t>
            </a:r>
            <a:r>
              <a:rPr lang="nl-BE" sz="2400" dirty="0" err="1">
                <a:latin typeface="Myriad Pro" panose="020B0503030403020204" pitchFamily="34" charset="0"/>
              </a:rPr>
              <a:t>central</a:t>
            </a:r>
            <a:r>
              <a:rPr lang="nl-BE" sz="2400" dirty="0">
                <a:latin typeface="Myriad Pro" panose="020B0503030403020204" pitchFamily="34" charset="0"/>
              </a:rPr>
              <a:t> in </a:t>
            </a:r>
            <a:r>
              <a:rPr lang="nl-BE" sz="2400" dirty="0" err="1">
                <a:latin typeface="Myriad Pro" panose="020B0503030403020204" pitchFamily="34" charset="0"/>
              </a:rPr>
              <a:t>our</a:t>
            </a:r>
            <a:r>
              <a:rPr lang="nl-BE" sz="2400" dirty="0">
                <a:latin typeface="Myriad Pro" panose="020B0503030403020204" pitchFamily="34" charset="0"/>
              </a:rPr>
              <a:t> </a:t>
            </a:r>
            <a:r>
              <a:rPr lang="nl-BE" sz="2400" dirty="0" err="1">
                <a:latin typeface="Myriad Pro" panose="020B0503030403020204" pitchFamily="34" charset="0"/>
              </a:rPr>
              <a:t>strategic</a:t>
            </a:r>
            <a:r>
              <a:rPr lang="nl-BE" sz="2400" dirty="0">
                <a:latin typeface="Myriad Pro" panose="020B0503030403020204" pitchFamily="34" charset="0"/>
              </a:rPr>
              <a:t> policy</a:t>
            </a:r>
          </a:p>
          <a:p>
            <a:pPr lvl="1"/>
            <a:r>
              <a:rPr lang="nl-BE" sz="2200" dirty="0">
                <a:latin typeface="Myriad Pro" panose="020B0503030403020204" pitchFamily="34" charset="0"/>
              </a:rPr>
              <a:t>Marketing </a:t>
            </a:r>
            <a:r>
              <a:rPr lang="nl-BE" sz="2200" dirty="0" err="1">
                <a:latin typeface="Myriad Pro" panose="020B0503030403020204" pitchFamily="34" charset="0"/>
              </a:rPr>
              <a:t>strategy</a:t>
            </a:r>
            <a:r>
              <a:rPr lang="nl-BE" sz="2200" b="1" dirty="0">
                <a:latin typeface="Myriad Pro" panose="020B0503030403020204" pitchFamily="34" charset="0"/>
              </a:rPr>
              <a:t>: </a:t>
            </a:r>
            <a:r>
              <a:rPr lang="nl-BE" sz="2200" dirty="0" err="1">
                <a:latin typeface="Myriad Pro" panose="020B0503030403020204" pitchFamily="34" charset="0"/>
              </a:rPr>
              <a:t>ifo</a:t>
            </a:r>
            <a:r>
              <a:rPr lang="nl-BE" sz="2200" dirty="0">
                <a:latin typeface="Myriad Pro" panose="020B0503030403020204" pitchFamily="34" charset="0"/>
              </a:rPr>
              <a:t> </a:t>
            </a:r>
            <a:r>
              <a:rPr lang="nl-BE" sz="2200" dirty="0" err="1">
                <a:latin typeface="Myriad Pro" panose="020B0503030403020204" pitchFamily="34" charset="0"/>
              </a:rPr>
              <a:t>prospective</a:t>
            </a:r>
            <a:r>
              <a:rPr lang="nl-BE" sz="2200" dirty="0">
                <a:latin typeface="Myriad Pro" panose="020B0503030403020204" pitchFamily="34" charset="0"/>
              </a:rPr>
              <a:t> cliënt – </a:t>
            </a:r>
            <a:r>
              <a:rPr lang="nl-BE" sz="2200" dirty="0" err="1">
                <a:latin typeface="Myriad Pro" panose="020B0503030403020204" pitchFamily="34" charset="0"/>
              </a:rPr>
              <a:t>employer</a:t>
            </a:r>
            <a:r>
              <a:rPr lang="nl-BE" sz="2200" dirty="0">
                <a:latin typeface="Myriad Pro" panose="020B0503030403020204" pitchFamily="34" charset="0"/>
              </a:rPr>
              <a:t> branding - </a:t>
            </a:r>
            <a:r>
              <a:rPr lang="nl-BE" sz="2200" dirty="0" err="1">
                <a:latin typeface="Myriad Pro" panose="020B0503030403020204" pitchFamily="34" charset="0"/>
              </a:rPr>
              <a:t>potential</a:t>
            </a:r>
            <a:r>
              <a:rPr lang="nl-BE" sz="2200" dirty="0">
                <a:latin typeface="Myriad Pro" panose="020B0503030403020204" pitchFamily="34" charset="0"/>
              </a:rPr>
              <a:t> customer</a:t>
            </a:r>
          </a:p>
          <a:p>
            <a:pPr lvl="1"/>
            <a:r>
              <a:rPr lang="en-US" sz="2200" dirty="0">
                <a:latin typeface="Myriad Pro" panose="020B0503030403020204" pitchFamily="34" charset="0"/>
              </a:rPr>
              <a:t>Structurally internal and external information transfers and information flow</a:t>
            </a:r>
          </a:p>
          <a:p>
            <a:pPr lvl="1"/>
            <a:r>
              <a:rPr lang="nl-BE" sz="2200" dirty="0">
                <a:latin typeface="Myriad Pro" panose="020B0503030403020204" pitchFamily="34" charset="0"/>
              </a:rPr>
              <a:t>Professional </a:t>
            </a:r>
            <a:r>
              <a:rPr lang="nl-BE" sz="2200" dirty="0" err="1">
                <a:latin typeface="Myriad Pro" panose="020B0503030403020204" pitchFamily="34" charset="0"/>
              </a:rPr>
              <a:t>and</a:t>
            </a:r>
            <a:r>
              <a:rPr lang="nl-BE" sz="2200" dirty="0">
                <a:latin typeface="Myriad Pro" panose="020B0503030403020204" pitchFamily="34" charset="0"/>
              </a:rPr>
              <a:t> </a:t>
            </a:r>
            <a:r>
              <a:rPr lang="nl-BE" sz="2200" dirty="0" err="1">
                <a:latin typeface="Myriad Pro" panose="020B0503030403020204" pitchFamily="34" charset="0"/>
              </a:rPr>
              <a:t>attractive</a:t>
            </a:r>
            <a:r>
              <a:rPr lang="nl-BE" sz="2200" dirty="0">
                <a:latin typeface="Myriad Pro" panose="020B0503030403020204" pitchFamily="34" charset="0"/>
              </a:rPr>
              <a:t> </a:t>
            </a:r>
            <a:r>
              <a:rPr lang="nl-BE" sz="2200" dirty="0" err="1">
                <a:latin typeface="Myriad Pro" panose="020B0503030403020204" pitchFamily="34" charset="0"/>
              </a:rPr>
              <a:t>appearance</a:t>
            </a:r>
            <a:r>
              <a:rPr lang="nl-BE" sz="2200" dirty="0">
                <a:latin typeface="Myriad Pro" panose="020B0503030403020204" pitchFamily="34" charset="0"/>
              </a:rPr>
              <a:t>: design, look </a:t>
            </a:r>
            <a:r>
              <a:rPr lang="nl-BE" sz="2200" dirty="0" err="1">
                <a:latin typeface="Myriad Pro" panose="020B0503030403020204" pitchFamily="34" charset="0"/>
              </a:rPr>
              <a:t>and</a:t>
            </a:r>
            <a:r>
              <a:rPr lang="nl-BE" sz="2200" dirty="0">
                <a:latin typeface="Myriad Pro" panose="020B0503030403020204" pitchFamily="34" charset="0"/>
              </a:rPr>
              <a:t> feel </a:t>
            </a:r>
          </a:p>
          <a:p>
            <a:pPr lvl="1"/>
            <a:r>
              <a:rPr lang="nl-BE" sz="2200" dirty="0">
                <a:latin typeface="Myriad Pro" panose="020B0503030403020204" pitchFamily="34" charset="0"/>
              </a:rPr>
              <a:t>Community building - promoting </a:t>
            </a:r>
            <a:r>
              <a:rPr lang="nl-BE" sz="2200" dirty="0" err="1">
                <a:latin typeface="Myriad Pro" panose="020B0503030403020204" pitchFamily="34" charset="0"/>
              </a:rPr>
              <a:t>ubuntu-philosophy</a:t>
            </a:r>
            <a:endParaRPr lang="nl-BE" sz="2200" dirty="0">
              <a:latin typeface="Myriad Pro" panose="020B0503030403020204" pitchFamily="34" charset="0"/>
            </a:endParaRPr>
          </a:p>
          <a:p>
            <a:pPr lvl="1"/>
            <a:r>
              <a:rPr lang="nl-BE" sz="2200" dirty="0" err="1">
                <a:latin typeface="Myriad Pro" panose="020B0503030403020204" pitchFamily="34" charset="0"/>
              </a:rPr>
              <a:t>Create</a:t>
            </a:r>
            <a:r>
              <a:rPr lang="nl-BE" sz="2200" dirty="0">
                <a:latin typeface="Myriad Pro" panose="020B0503030403020204" pitchFamily="34" charset="0"/>
              </a:rPr>
              <a:t> </a:t>
            </a:r>
            <a:r>
              <a:rPr lang="nl-BE" sz="2200" dirty="0" err="1">
                <a:latin typeface="Myriad Pro" panose="020B0503030403020204" pitchFamily="34" charset="0"/>
              </a:rPr>
              <a:t>social</a:t>
            </a:r>
            <a:r>
              <a:rPr lang="nl-BE" sz="2200" dirty="0">
                <a:latin typeface="Myriad Pro" panose="020B0503030403020204" pitchFamily="34" charset="0"/>
              </a:rPr>
              <a:t> impact</a:t>
            </a:r>
          </a:p>
        </p:txBody>
      </p:sp>
      <p:sp>
        <p:nvSpPr>
          <p:cNvPr id="5" name="Rechthoek 4"/>
          <p:cNvSpPr/>
          <p:nvPr/>
        </p:nvSpPr>
        <p:spPr>
          <a:xfrm>
            <a:off x="2552009" y="1995056"/>
            <a:ext cx="4324279" cy="365760"/>
          </a:xfrm>
          <a:prstGeom prst="rect">
            <a:avLst/>
          </a:prstGeom>
          <a:solidFill>
            <a:srgbClr val="F3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A900"/>
              </a:solidFill>
            </a:endParaRPr>
          </a:p>
        </p:txBody>
      </p:sp>
      <p:sp>
        <p:nvSpPr>
          <p:cNvPr id="6" name="Tekstvak 5"/>
          <p:cNvSpPr txBox="1"/>
          <p:nvPr/>
        </p:nvSpPr>
        <p:spPr>
          <a:xfrm>
            <a:off x="2772571" y="2011436"/>
            <a:ext cx="3883153" cy="369332"/>
          </a:xfrm>
          <a:prstGeom prst="rect">
            <a:avLst/>
          </a:prstGeom>
          <a:noFill/>
        </p:spPr>
        <p:txBody>
          <a:bodyPr wrap="square" rtlCol="0">
            <a:spAutoFit/>
          </a:bodyPr>
          <a:lstStyle/>
          <a:p>
            <a:r>
              <a:rPr lang="nl-BE" dirty="0">
                <a:solidFill>
                  <a:schemeClr val="bg1"/>
                </a:solidFill>
                <a:latin typeface="Myriad Pro" panose="020B0503030403020204" pitchFamily="34" charset="0"/>
              </a:rPr>
              <a:t>COMMUNICATION DEPARTMENT</a:t>
            </a:r>
          </a:p>
        </p:txBody>
      </p:sp>
    </p:spTree>
    <p:extLst>
      <p:ext uri="{BB962C8B-B14F-4D97-AF65-F5344CB8AC3E}">
        <p14:creationId xmlns:p14="http://schemas.microsoft.com/office/powerpoint/2010/main" val="93830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86" y="778"/>
            <a:ext cx="12193386" cy="6857222"/>
          </a:xfrm>
          <a:prstGeom prst="rect">
            <a:avLst/>
          </a:prstGeom>
        </p:spPr>
      </p:pic>
      <p:sp>
        <p:nvSpPr>
          <p:cNvPr id="3" name="Tijdelijke aanduiding voor inhoud 2">
            <a:extLst>
              <a:ext uri="{FF2B5EF4-FFF2-40B4-BE49-F238E27FC236}">
                <a16:creationId xmlns:a16="http://schemas.microsoft.com/office/drawing/2014/main" id="{69DCF19B-FCAF-44E1-819F-46C0363C8369}"/>
              </a:ext>
            </a:extLst>
          </p:cNvPr>
          <p:cNvSpPr>
            <a:spLocks noGrp="1"/>
          </p:cNvSpPr>
          <p:nvPr>
            <p:ph idx="1"/>
          </p:nvPr>
        </p:nvSpPr>
        <p:spPr>
          <a:xfrm>
            <a:off x="1161288" y="2491529"/>
            <a:ext cx="9743449" cy="3659553"/>
          </a:xfrm>
        </p:spPr>
        <p:txBody>
          <a:bodyPr>
            <a:normAutofit fontScale="77500" lnSpcReduction="20000"/>
          </a:bodyPr>
          <a:lstStyle/>
          <a:p>
            <a:pPr lvl="1">
              <a:lnSpc>
                <a:spcPct val="100000"/>
              </a:lnSpc>
            </a:pPr>
            <a:r>
              <a:rPr lang="nl-BE" sz="2600" dirty="0" err="1">
                <a:latin typeface="Myriad Pro" panose="020B0503030403020204" pitchFamily="34" charset="0"/>
              </a:rPr>
              <a:t>Quality</a:t>
            </a:r>
            <a:r>
              <a:rPr lang="nl-BE" sz="2600" dirty="0">
                <a:latin typeface="Myriad Pro" panose="020B0503030403020204" pitchFamily="34" charset="0"/>
              </a:rPr>
              <a:t> Of Life</a:t>
            </a:r>
          </a:p>
          <a:p>
            <a:pPr lvl="1">
              <a:lnSpc>
                <a:spcPct val="100000"/>
              </a:lnSpc>
            </a:pPr>
            <a:r>
              <a:rPr lang="nl-BE" sz="2600" dirty="0">
                <a:latin typeface="Myriad Pro" panose="020B0503030403020204" pitchFamily="34" charset="0"/>
              </a:rPr>
              <a:t>Change </a:t>
            </a:r>
            <a:r>
              <a:rPr lang="nl-BE" sz="2600" dirty="0" err="1">
                <a:latin typeface="Myriad Pro" panose="020B0503030403020204" pitchFamily="34" charset="0"/>
              </a:rPr>
              <a:t>perception</a:t>
            </a:r>
            <a:r>
              <a:rPr lang="nl-BE" sz="2600" dirty="0">
                <a:latin typeface="Myriad Pro" panose="020B0503030403020204" pitchFamily="34" charset="0"/>
              </a:rPr>
              <a:t> of </a:t>
            </a:r>
            <a:r>
              <a:rPr lang="nl-BE" sz="2600" dirty="0" err="1">
                <a:latin typeface="Myriad Pro" panose="020B0503030403020204" pitchFamily="34" charset="0"/>
              </a:rPr>
              <a:t>people</a:t>
            </a:r>
            <a:r>
              <a:rPr lang="nl-BE" sz="2600" dirty="0">
                <a:latin typeface="Myriad Pro" panose="020B0503030403020204" pitchFamily="34" charset="0"/>
              </a:rPr>
              <a:t> </a:t>
            </a:r>
            <a:r>
              <a:rPr lang="nl-BE" sz="2600" dirty="0" err="1">
                <a:latin typeface="Myriad Pro" panose="020B0503030403020204" pitchFamily="34" charset="0"/>
              </a:rPr>
              <a:t>with</a:t>
            </a:r>
            <a:r>
              <a:rPr lang="nl-BE" sz="2600" dirty="0">
                <a:latin typeface="Myriad Pro" panose="020B0503030403020204" pitchFamily="34" charset="0"/>
              </a:rPr>
              <a:t> </a:t>
            </a:r>
            <a:r>
              <a:rPr lang="nl-BE" sz="2600" dirty="0" err="1">
                <a:latin typeface="Myriad Pro" panose="020B0503030403020204" pitchFamily="34" charset="0"/>
              </a:rPr>
              <a:t>disabilities</a:t>
            </a:r>
            <a:r>
              <a:rPr lang="nl-BE" sz="2600" dirty="0">
                <a:latin typeface="Myriad Pro" panose="020B0503030403020204" pitchFamily="34" charset="0"/>
              </a:rPr>
              <a:t> / </a:t>
            </a:r>
            <a:r>
              <a:rPr lang="nl-BE" sz="2600" dirty="0" err="1">
                <a:latin typeface="Myriad Pro" panose="020B0503030403020204" pitchFamily="34" charset="0"/>
              </a:rPr>
              <a:t>vulnerabilities</a:t>
            </a:r>
            <a:r>
              <a:rPr lang="nl-BE" sz="2600" dirty="0">
                <a:latin typeface="Myriad Pro" panose="020B0503030403020204" pitchFamily="34" charset="0"/>
              </a:rPr>
              <a:t> </a:t>
            </a:r>
            <a:r>
              <a:rPr lang="nl-BE" sz="2600" dirty="0" err="1">
                <a:latin typeface="Myriad Pro" panose="020B0503030403020204" pitchFamily="34" charset="0"/>
              </a:rPr>
              <a:t>within</a:t>
            </a:r>
            <a:r>
              <a:rPr lang="nl-BE" sz="2600" dirty="0">
                <a:latin typeface="Myriad Pro" panose="020B0503030403020204" pitchFamily="34" charset="0"/>
              </a:rPr>
              <a:t> society</a:t>
            </a:r>
          </a:p>
          <a:p>
            <a:pPr lvl="1">
              <a:lnSpc>
                <a:spcPct val="100000"/>
              </a:lnSpc>
            </a:pPr>
            <a:r>
              <a:rPr lang="nl-BE" sz="2600" dirty="0" err="1">
                <a:latin typeface="Myriad Pro" panose="020B0503030403020204" pitchFamily="34" charset="0"/>
              </a:rPr>
              <a:t>Raising</a:t>
            </a:r>
            <a:r>
              <a:rPr lang="nl-BE" sz="2600" dirty="0">
                <a:latin typeface="Myriad Pro" panose="020B0503030403020204" pitchFamily="34" charset="0"/>
              </a:rPr>
              <a:t> awareness </a:t>
            </a:r>
            <a:r>
              <a:rPr lang="nl-BE" sz="2600" dirty="0" err="1">
                <a:latin typeface="Myriad Pro" panose="020B0503030403020204" pitchFamily="34" charset="0"/>
              </a:rPr>
              <a:t>and</a:t>
            </a:r>
            <a:r>
              <a:rPr lang="nl-BE" sz="2600" dirty="0">
                <a:latin typeface="Myriad Pro" panose="020B0503030403020204" pitchFamily="34" charset="0"/>
              </a:rPr>
              <a:t> </a:t>
            </a:r>
            <a:r>
              <a:rPr lang="nl-BE" sz="2600" dirty="0" err="1">
                <a:latin typeface="Myriad Pro" panose="020B0503030403020204" pitchFamily="34" charset="0"/>
              </a:rPr>
              <a:t>influencing</a:t>
            </a:r>
            <a:r>
              <a:rPr lang="nl-BE" sz="2600" dirty="0">
                <a:latin typeface="Myriad Pro" panose="020B0503030403020204" pitchFamily="34" charset="0"/>
              </a:rPr>
              <a:t> policy – </a:t>
            </a:r>
            <a:r>
              <a:rPr lang="nl-BE" sz="2600" dirty="0" err="1">
                <a:latin typeface="Myriad Pro" panose="020B0503030403020204" pitchFamily="34" charset="0"/>
              </a:rPr>
              <a:t>Advocacy</a:t>
            </a:r>
            <a:endParaRPr lang="nl-BE" sz="2600" dirty="0">
              <a:latin typeface="Myriad Pro" panose="020B0503030403020204" pitchFamily="34" charset="0"/>
            </a:endParaRPr>
          </a:p>
          <a:p>
            <a:pPr lvl="1">
              <a:lnSpc>
                <a:spcPct val="100000"/>
              </a:lnSpc>
            </a:pPr>
            <a:r>
              <a:rPr lang="nl-BE" sz="2600" dirty="0">
                <a:latin typeface="Myriad Pro" panose="020B0503030403020204" pitchFamily="34" charset="0"/>
              </a:rPr>
              <a:t>Community Building</a:t>
            </a:r>
          </a:p>
          <a:p>
            <a:pPr lvl="1">
              <a:lnSpc>
                <a:spcPct val="100000"/>
              </a:lnSpc>
            </a:pPr>
            <a:endParaRPr lang="nl-BE" sz="2600" dirty="0">
              <a:latin typeface="Myriad Pro" panose="020B0503030403020204" pitchFamily="34" charset="0"/>
            </a:endParaRPr>
          </a:p>
          <a:p>
            <a:pPr marL="457200" lvl="1" indent="0">
              <a:lnSpc>
                <a:spcPct val="100000"/>
              </a:lnSpc>
              <a:buFont typeface="Arial" panose="020B0604020202020204" pitchFamily="34" charset="0"/>
              <a:buNone/>
            </a:pPr>
            <a:r>
              <a:rPr lang="nl-BE" sz="2600" dirty="0">
                <a:latin typeface="Myriad Pro" panose="020B0503030403020204" pitchFamily="34" charset="0"/>
                <a:sym typeface="Wingdings" panose="05000000000000000000" pitchFamily="2" charset="2"/>
              </a:rPr>
              <a:t></a:t>
            </a:r>
            <a:r>
              <a:rPr lang="nl-BE" sz="2600" dirty="0">
                <a:latin typeface="Myriad Pro" panose="020B0503030403020204" pitchFamily="34" charset="0"/>
              </a:rPr>
              <a:t> We </a:t>
            </a:r>
            <a:r>
              <a:rPr lang="nl-BE" sz="2600" dirty="0" err="1">
                <a:latin typeface="Myriad Pro" panose="020B0503030403020204" pitchFamily="34" charset="0"/>
              </a:rPr>
              <a:t>use</a:t>
            </a:r>
            <a:r>
              <a:rPr lang="nl-BE" sz="2600" dirty="0">
                <a:latin typeface="Myriad Pro" panose="020B0503030403020204" pitchFamily="34" charset="0"/>
              </a:rPr>
              <a:t> different media </a:t>
            </a:r>
            <a:r>
              <a:rPr lang="nl-BE" sz="2600" dirty="0" err="1">
                <a:latin typeface="Myriad Pro" panose="020B0503030403020204" pitchFamily="34" charset="0"/>
              </a:rPr>
              <a:t>to</a:t>
            </a:r>
            <a:r>
              <a:rPr lang="nl-BE" sz="2600" dirty="0">
                <a:latin typeface="Myriad Pro" panose="020B0503030403020204" pitchFamily="34" charset="0"/>
              </a:rPr>
              <a:t> do </a:t>
            </a:r>
            <a:r>
              <a:rPr lang="nl-BE" sz="2600" dirty="0" err="1">
                <a:latin typeface="Myriad Pro" panose="020B0503030403020204" pitchFamily="34" charset="0"/>
              </a:rPr>
              <a:t>this</a:t>
            </a:r>
            <a:r>
              <a:rPr lang="nl-BE" sz="2600" dirty="0">
                <a:latin typeface="Myriad Pro" panose="020B0503030403020204" pitchFamily="34" charset="0"/>
              </a:rPr>
              <a:t>: </a:t>
            </a:r>
          </a:p>
          <a:p>
            <a:pPr lvl="1">
              <a:lnSpc>
                <a:spcPct val="100000"/>
              </a:lnSpc>
            </a:pPr>
            <a:r>
              <a:rPr lang="nl-BE" sz="2600" dirty="0" err="1">
                <a:latin typeface="Myriad Pro" panose="020B0503030403020204" pitchFamily="34" charset="0"/>
              </a:rPr>
              <a:t>Internal</a:t>
            </a:r>
            <a:r>
              <a:rPr lang="nl-BE" sz="2600" dirty="0">
                <a:latin typeface="Myriad Pro" panose="020B0503030403020204" pitchFamily="34" charset="0"/>
              </a:rPr>
              <a:t> en </a:t>
            </a:r>
            <a:r>
              <a:rPr lang="nl-BE" sz="2600" dirty="0" err="1">
                <a:latin typeface="Myriad Pro" panose="020B0503030403020204" pitchFamily="34" charset="0"/>
              </a:rPr>
              <a:t>external</a:t>
            </a:r>
            <a:r>
              <a:rPr lang="nl-BE" sz="2600" dirty="0">
                <a:latin typeface="Myriad Pro" panose="020B0503030403020204" pitchFamily="34" charset="0"/>
              </a:rPr>
              <a:t> </a:t>
            </a:r>
            <a:r>
              <a:rPr lang="nl-BE" sz="2600" dirty="0" err="1">
                <a:latin typeface="Myriad Pro" panose="020B0503030403020204" pitchFamily="34" charset="0"/>
              </a:rPr>
              <a:t>publications</a:t>
            </a:r>
            <a:r>
              <a:rPr lang="nl-BE" sz="2600" dirty="0">
                <a:latin typeface="Myriad Pro" panose="020B0503030403020204" pitchFamily="34" charset="0"/>
              </a:rPr>
              <a:t> (on paper </a:t>
            </a:r>
            <a:r>
              <a:rPr lang="nl-BE" sz="2600" dirty="0" err="1">
                <a:latin typeface="Myriad Pro" panose="020B0503030403020204" pitchFamily="34" charset="0"/>
              </a:rPr>
              <a:t>and</a:t>
            </a:r>
            <a:r>
              <a:rPr lang="nl-BE" sz="2600" dirty="0">
                <a:latin typeface="Myriad Pro" panose="020B0503030403020204" pitchFamily="34" charset="0"/>
              </a:rPr>
              <a:t> online)</a:t>
            </a:r>
          </a:p>
          <a:p>
            <a:pPr lvl="1">
              <a:lnSpc>
                <a:spcPct val="100000"/>
              </a:lnSpc>
            </a:pPr>
            <a:r>
              <a:rPr lang="nl-BE" sz="2600" dirty="0" err="1">
                <a:latin typeface="Myriad Pro" panose="020B0503030403020204" pitchFamily="34" charset="0"/>
              </a:rPr>
              <a:t>Social</a:t>
            </a:r>
            <a:r>
              <a:rPr lang="nl-BE" sz="2600" dirty="0">
                <a:latin typeface="Myriad Pro" panose="020B0503030403020204" pitchFamily="34" charset="0"/>
              </a:rPr>
              <a:t> media</a:t>
            </a:r>
          </a:p>
          <a:p>
            <a:pPr lvl="1">
              <a:lnSpc>
                <a:spcPct val="100000"/>
              </a:lnSpc>
            </a:pPr>
            <a:r>
              <a:rPr lang="nl-BE" sz="2600" dirty="0">
                <a:latin typeface="Myriad Pro" panose="020B0503030403020204" pitchFamily="34" charset="0"/>
              </a:rPr>
              <a:t>Websites</a:t>
            </a:r>
          </a:p>
          <a:p>
            <a:pPr lvl="1">
              <a:lnSpc>
                <a:spcPct val="100000"/>
              </a:lnSpc>
            </a:pPr>
            <a:r>
              <a:rPr lang="nl-BE" sz="2600" dirty="0">
                <a:latin typeface="Myriad Pro" panose="020B0503030403020204" pitchFamily="34" charset="0"/>
              </a:rPr>
              <a:t>Video </a:t>
            </a:r>
            <a:r>
              <a:rPr lang="nl-BE" sz="2600" dirty="0" err="1">
                <a:latin typeface="Myriad Pro" panose="020B0503030403020204" pitchFamily="34" charset="0"/>
              </a:rPr>
              <a:t>and</a:t>
            </a:r>
            <a:r>
              <a:rPr lang="nl-BE" sz="2600" dirty="0">
                <a:latin typeface="Myriad Pro" panose="020B0503030403020204" pitchFamily="34" charset="0"/>
              </a:rPr>
              <a:t> </a:t>
            </a:r>
            <a:r>
              <a:rPr lang="nl-BE" sz="2600" dirty="0" err="1">
                <a:latin typeface="Myriad Pro" panose="020B0503030403020204" pitchFamily="34" charset="0"/>
              </a:rPr>
              <a:t>aftermovies</a:t>
            </a:r>
            <a:endParaRPr lang="nl-BE" sz="2600" dirty="0">
              <a:latin typeface="Myriad Pro" panose="020B0503030403020204" pitchFamily="34" charset="0"/>
            </a:endParaRPr>
          </a:p>
          <a:p>
            <a:pPr lvl="1">
              <a:lnSpc>
                <a:spcPct val="100000"/>
              </a:lnSpc>
            </a:pPr>
            <a:r>
              <a:rPr lang="nl-BE" sz="2600" dirty="0">
                <a:latin typeface="Myriad Pro" panose="020B0503030403020204" pitchFamily="34" charset="0"/>
              </a:rPr>
              <a:t>…</a:t>
            </a:r>
          </a:p>
          <a:p>
            <a:pPr marL="457200" lvl="1" indent="0">
              <a:buNone/>
            </a:pPr>
            <a:endParaRPr lang="nl-BE" sz="2500" dirty="0"/>
          </a:p>
          <a:p>
            <a:pPr marL="0" indent="0">
              <a:buNone/>
            </a:pPr>
            <a:endParaRPr lang="nl-BE" dirty="0"/>
          </a:p>
        </p:txBody>
      </p:sp>
      <p:sp>
        <p:nvSpPr>
          <p:cNvPr id="5" name="Rechthoek 4"/>
          <p:cNvSpPr/>
          <p:nvPr/>
        </p:nvSpPr>
        <p:spPr>
          <a:xfrm>
            <a:off x="2936056" y="1628604"/>
            <a:ext cx="5357551" cy="365760"/>
          </a:xfrm>
          <a:prstGeom prst="rect">
            <a:avLst/>
          </a:prstGeom>
          <a:solidFill>
            <a:srgbClr val="F3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A900"/>
              </a:solidFill>
            </a:endParaRPr>
          </a:p>
        </p:txBody>
      </p:sp>
      <p:sp>
        <p:nvSpPr>
          <p:cNvPr id="6" name="Tekstvak 5"/>
          <p:cNvSpPr txBox="1"/>
          <p:nvPr/>
        </p:nvSpPr>
        <p:spPr>
          <a:xfrm>
            <a:off x="3002558" y="1628604"/>
            <a:ext cx="5556226" cy="369332"/>
          </a:xfrm>
          <a:prstGeom prst="rect">
            <a:avLst/>
          </a:prstGeom>
          <a:noFill/>
        </p:spPr>
        <p:txBody>
          <a:bodyPr wrap="square" rtlCol="0">
            <a:spAutoFit/>
          </a:bodyPr>
          <a:lstStyle/>
          <a:p>
            <a:r>
              <a:rPr lang="nl-BE" dirty="0">
                <a:solidFill>
                  <a:schemeClr val="bg1"/>
                </a:solidFill>
                <a:latin typeface="Myriad Pro" panose="020B0503030403020204" pitchFamily="34" charset="0"/>
              </a:rPr>
              <a:t>CREATE SOCIAL IMPACT BY STORYTELLING</a:t>
            </a:r>
          </a:p>
        </p:txBody>
      </p:sp>
    </p:spTree>
    <p:extLst>
      <p:ext uri="{BB962C8B-B14F-4D97-AF65-F5344CB8AC3E}">
        <p14:creationId xmlns:p14="http://schemas.microsoft.com/office/powerpoint/2010/main" val="187651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192" y="778"/>
            <a:ext cx="12193386" cy="6857222"/>
          </a:xfrm>
          <a:prstGeom prst="rect">
            <a:avLst/>
          </a:prstGeom>
        </p:spPr>
      </p:pic>
      <p:sp>
        <p:nvSpPr>
          <p:cNvPr id="3" name="Tijdelijke aanduiding voor inhoud 2">
            <a:extLst>
              <a:ext uri="{FF2B5EF4-FFF2-40B4-BE49-F238E27FC236}">
                <a16:creationId xmlns:a16="http://schemas.microsoft.com/office/drawing/2014/main" id="{8E1B9320-9DF3-447E-98DA-4FC865DCEC14}"/>
              </a:ext>
            </a:extLst>
          </p:cNvPr>
          <p:cNvSpPr>
            <a:spLocks noGrp="1"/>
          </p:cNvSpPr>
          <p:nvPr>
            <p:ph idx="1"/>
          </p:nvPr>
        </p:nvSpPr>
        <p:spPr>
          <a:xfrm>
            <a:off x="2148840" y="2600587"/>
            <a:ext cx="9204959" cy="3576376"/>
          </a:xfrm>
        </p:spPr>
        <p:txBody>
          <a:bodyPr>
            <a:normAutofit/>
          </a:bodyPr>
          <a:lstStyle/>
          <a:p>
            <a:r>
              <a:rPr lang="nl-BE" sz="2400" dirty="0" err="1">
                <a:latin typeface="Myriad Pro" panose="020B0503030403020204" pitchFamily="34" charset="0"/>
              </a:rPr>
              <a:t>Develop</a:t>
            </a:r>
            <a:r>
              <a:rPr lang="nl-BE" sz="2400" dirty="0">
                <a:latin typeface="Myriad Pro" panose="020B0503030403020204" pitchFamily="34" charset="0"/>
              </a:rPr>
              <a:t> a professional </a:t>
            </a:r>
            <a:r>
              <a:rPr lang="nl-BE" sz="2400" dirty="0" err="1">
                <a:latin typeface="Myriad Pro" panose="020B0503030403020204" pitchFamily="34" charset="0"/>
              </a:rPr>
              <a:t>identity</a:t>
            </a:r>
            <a:endParaRPr lang="nl-BE" sz="2400" dirty="0">
              <a:latin typeface="Myriad Pro" panose="020B0503030403020204" pitchFamily="34" charset="0"/>
            </a:endParaRPr>
          </a:p>
          <a:p>
            <a:r>
              <a:rPr lang="nl-BE" sz="2400" dirty="0">
                <a:latin typeface="Myriad Pro" panose="020B0503030403020204" pitchFamily="34" charset="0"/>
              </a:rPr>
              <a:t>Through Story </a:t>
            </a:r>
            <a:r>
              <a:rPr lang="nl-BE" sz="2400" dirty="0" err="1">
                <a:latin typeface="Myriad Pro" panose="020B0503030403020204" pitchFamily="34" charset="0"/>
              </a:rPr>
              <a:t>they</a:t>
            </a:r>
            <a:r>
              <a:rPr lang="nl-BE" sz="2400" dirty="0">
                <a:latin typeface="Myriad Pro" panose="020B0503030403020204" pitchFamily="34" charset="0"/>
              </a:rPr>
              <a:t> get a </a:t>
            </a:r>
            <a:r>
              <a:rPr lang="nl-BE" sz="2400" dirty="0" err="1">
                <a:latin typeface="Myriad Pro" panose="020B0503030403020204" pitchFamily="34" charset="0"/>
              </a:rPr>
              <a:t>clearer</a:t>
            </a:r>
            <a:r>
              <a:rPr lang="nl-BE" sz="2400" dirty="0">
                <a:latin typeface="Myriad Pro" panose="020B0503030403020204" pitchFamily="34" charset="0"/>
              </a:rPr>
              <a:t> image of </a:t>
            </a:r>
            <a:r>
              <a:rPr lang="nl-BE" sz="2400" dirty="0" err="1">
                <a:latin typeface="Myriad Pro" panose="020B0503030403020204" pitchFamily="34" charset="0"/>
              </a:rPr>
              <a:t>themselves</a:t>
            </a:r>
            <a:r>
              <a:rPr lang="nl-BE" sz="2400" dirty="0">
                <a:latin typeface="Myriad Pro" panose="020B0503030403020204" pitchFamily="34" charset="0"/>
              </a:rPr>
              <a:t> in a </a:t>
            </a:r>
            <a:r>
              <a:rPr lang="nl-BE" sz="2400" dirty="0" err="1">
                <a:latin typeface="Myriad Pro" panose="020B0503030403020204" pitchFamily="34" charset="0"/>
              </a:rPr>
              <a:t>certain</a:t>
            </a:r>
            <a:r>
              <a:rPr lang="nl-BE" sz="2400" dirty="0">
                <a:latin typeface="Myriad Pro" panose="020B0503030403020204" pitchFamily="34" charset="0"/>
              </a:rPr>
              <a:t> context</a:t>
            </a:r>
          </a:p>
          <a:p>
            <a:pPr marL="0" indent="0">
              <a:buNone/>
            </a:pPr>
            <a:r>
              <a:rPr lang="nl-BE" sz="2400" dirty="0">
                <a:latin typeface="Myriad Pro" panose="020B0503030403020204" pitchFamily="34" charset="0"/>
                <a:sym typeface="Wingdings" panose="05000000000000000000" pitchFamily="2" charset="2"/>
              </a:rPr>
              <a:t>	 </a:t>
            </a:r>
            <a:r>
              <a:rPr lang="nl-BE" sz="2400" dirty="0" err="1">
                <a:latin typeface="Myriad Pro" panose="020B0503030403020204" pitchFamily="34" charset="0"/>
              </a:rPr>
              <a:t>Increased</a:t>
            </a:r>
            <a:r>
              <a:rPr lang="nl-BE" sz="2400" dirty="0">
                <a:latin typeface="Myriad Pro" panose="020B0503030403020204" pitchFamily="34" charset="0"/>
              </a:rPr>
              <a:t> </a:t>
            </a:r>
            <a:r>
              <a:rPr lang="nl-BE" sz="2400" dirty="0" err="1">
                <a:latin typeface="Myriad Pro" panose="020B0503030403020204" pitchFamily="34" charset="0"/>
              </a:rPr>
              <a:t>quality</a:t>
            </a:r>
            <a:r>
              <a:rPr lang="nl-BE" sz="2400" dirty="0">
                <a:latin typeface="Myriad Pro" panose="020B0503030403020204" pitchFamily="34" charset="0"/>
              </a:rPr>
              <a:t> of life</a:t>
            </a:r>
          </a:p>
          <a:p>
            <a:endParaRPr lang="nl-BE" sz="2400" dirty="0">
              <a:latin typeface="Myriad Pro" panose="020B0503030403020204" pitchFamily="34" charset="0"/>
            </a:endParaRPr>
          </a:p>
          <a:p>
            <a:r>
              <a:rPr lang="nl-BE" sz="2400" dirty="0">
                <a:latin typeface="Myriad Pro" panose="020B0503030403020204" pitchFamily="34" charset="0"/>
              </a:rPr>
              <a:t>For </a:t>
            </a:r>
            <a:r>
              <a:rPr lang="nl-BE" sz="2400" dirty="0" err="1">
                <a:latin typeface="Myriad Pro" panose="020B0503030403020204" pitchFamily="34" charset="0"/>
              </a:rPr>
              <a:t>example</a:t>
            </a:r>
            <a:r>
              <a:rPr lang="nl-BE" sz="2400" dirty="0">
                <a:latin typeface="Myriad Pro" panose="020B0503030403020204" pitchFamily="34" charset="0"/>
              </a:rPr>
              <a:t>: </a:t>
            </a:r>
            <a:r>
              <a:rPr lang="nl-BE" sz="2400" dirty="0" err="1">
                <a:latin typeface="Myriad Pro" panose="020B0503030403020204" pitchFamily="34" charset="0"/>
              </a:rPr>
              <a:t>stories</a:t>
            </a:r>
            <a:r>
              <a:rPr lang="nl-BE" sz="2400" dirty="0">
                <a:latin typeface="Myriad Pro" panose="020B0503030403020204" pitchFamily="34" charset="0"/>
              </a:rPr>
              <a:t> in </a:t>
            </a:r>
            <a:r>
              <a:rPr lang="nl-BE" sz="2400" dirty="0" err="1">
                <a:latin typeface="Myriad Pro" panose="020B0503030403020204" pitchFamily="34" charset="0"/>
              </a:rPr>
              <a:t>our</a:t>
            </a:r>
            <a:r>
              <a:rPr lang="nl-BE" sz="2400" dirty="0">
                <a:latin typeface="Myriad Pro" panose="020B0503030403020204" pitchFamily="34" charset="0"/>
              </a:rPr>
              <a:t> AKTUA magazine (online </a:t>
            </a:r>
            <a:r>
              <a:rPr lang="nl-BE" sz="2400" dirty="0" err="1">
                <a:latin typeface="Myriad Pro" panose="020B0503030403020204" pitchFamily="34" charset="0"/>
              </a:rPr>
              <a:t>and</a:t>
            </a:r>
            <a:r>
              <a:rPr lang="nl-BE" sz="2400" dirty="0">
                <a:latin typeface="Myriad Pro" panose="020B0503030403020204" pitchFamily="34" charset="0"/>
              </a:rPr>
              <a:t> offline)</a:t>
            </a:r>
          </a:p>
          <a:p>
            <a:pPr marL="0" indent="0">
              <a:buNone/>
            </a:pPr>
            <a:endParaRPr lang="nl-BE" dirty="0"/>
          </a:p>
          <a:p>
            <a:pPr marL="0" indent="0">
              <a:buNone/>
            </a:pPr>
            <a:endParaRPr lang="nl-BE" dirty="0"/>
          </a:p>
        </p:txBody>
      </p:sp>
      <p:sp>
        <p:nvSpPr>
          <p:cNvPr id="6" name="Rechthoek 5"/>
          <p:cNvSpPr/>
          <p:nvPr/>
        </p:nvSpPr>
        <p:spPr>
          <a:xfrm>
            <a:off x="2552009" y="1995056"/>
            <a:ext cx="3693343" cy="365760"/>
          </a:xfrm>
          <a:prstGeom prst="rect">
            <a:avLst/>
          </a:prstGeom>
          <a:solidFill>
            <a:srgbClr val="F3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A900"/>
              </a:solidFill>
            </a:endParaRPr>
          </a:p>
        </p:txBody>
      </p:sp>
      <p:sp>
        <p:nvSpPr>
          <p:cNvPr id="7" name="Tekstvak 6"/>
          <p:cNvSpPr txBox="1"/>
          <p:nvPr/>
        </p:nvSpPr>
        <p:spPr>
          <a:xfrm>
            <a:off x="2552009" y="1976894"/>
            <a:ext cx="3967663" cy="369332"/>
          </a:xfrm>
          <a:prstGeom prst="rect">
            <a:avLst/>
          </a:prstGeom>
          <a:noFill/>
        </p:spPr>
        <p:txBody>
          <a:bodyPr wrap="square" rtlCol="0">
            <a:spAutoFit/>
          </a:bodyPr>
          <a:lstStyle/>
          <a:p>
            <a:r>
              <a:rPr lang="nl-BE" dirty="0">
                <a:solidFill>
                  <a:schemeClr val="bg1"/>
                </a:solidFill>
                <a:latin typeface="Myriad Pro" panose="020B0503030403020204" pitchFamily="34" charset="0"/>
              </a:rPr>
              <a:t>IMPACT ON QUALITY OF LIFE</a:t>
            </a:r>
          </a:p>
        </p:txBody>
      </p:sp>
      <p:sp>
        <p:nvSpPr>
          <p:cNvPr id="8" name="Titel 7"/>
          <p:cNvSpPr>
            <a:spLocks noGrp="1"/>
          </p:cNvSpPr>
          <p:nvPr>
            <p:ph type="title"/>
          </p:nvPr>
        </p:nvSpPr>
        <p:spPr/>
        <p:txBody>
          <a:bodyPr/>
          <a:lstStyle/>
          <a:p>
            <a:endParaRPr lang="nl-BE" dirty="0"/>
          </a:p>
        </p:txBody>
      </p:sp>
    </p:spTree>
    <p:extLst>
      <p:ext uri="{BB962C8B-B14F-4D97-AF65-F5344CB8AC3E}">
        <p14:creationId xmlns:p14="http://schemas.microsoft.com/office/powerpoint/2010/main" val="377315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5D6A0A1-548F-4381-8F4A-4CB09F98801B}"/>
              </a:ext>
            </a:extLst>
          </p:cNvPr>
          <p:cNvPicPr>
            <a:picLocks noGrp="1" noChangeAspect="1"/>
          </p:cNvPicPr>
          <p:nvPr>
            <p:ph idx="4294967295"/>
          </p:nvPr>
        </p:nvPicPr>
        <p:blipFill>
          <a:blip r:embed="rId2" cstate="hqprint">
            <a:extLst>
              <a:ext uri="{28A0092B-C50C-407E-A947-70E740481C1C}">
                <a14:useLocalDpi xmlns:a14="http://schemas.microsoft.com/office/drawing/2010/main" val="0"/>
              </a:ext>
            </a:extLst>
          </a:blip>
          <a:stretch>
            <a:fillRect/>
          </a:stretch>
        </p:blipFill>
        <p:spPr>
          <a:xfrm>
            <a:off x="0" y="0"/>
            <a:ext cx="4480560" cy="6858000"/>
          </a:xfrm>
        </p:spPr>
      </p:pic>
      <p:pic>
        <p:nvPicPr>
          <p:cNvPr id="7" name="Afbeelding 6">
            <a:extLst>
              <a:ext uri="{FF2B5EF4-FFF2-40B4-BE49-F238E27FC236}">
                <a16:creationId xmlns:a16="http://schemas.microsoft.com/office/drawing/2014/main" id="{950A024A-FB0C-47A0-9BF9-93248FBA7D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91272" y="0"/>
            <a:ext cx="4300728" cy="6775705"/>
          </a:xfrm>
          <a:prstGeom prst="rect">
            <a:avLst/>
          </a:prstGeom>
        </p:spPr>
      </p:pic>
      <p:pic>
        <p:nvPicPr>
          <p:cNvPr id="2" name="Afbeelding 1">
            <a:extLst>
              <a:ext uri="{FF2B5EF4-FFF2-40B4-BE49-F238E27FC236}">
                <a16:creationId xmlns:a16="http://schemas.microsoft.com/office/drawing/2014/main" id="{10CF7123-942A-40A6-8694-A35CFC02694D}"/>
              </a:ext>
            </a:extLst>
          </p:cNvPr>
          <p:cNvPicPr>
            <a:picLocks noChangeAspect="1"/>
          </p:cNvPicPr>
          <p:nvPr/>
        </p:nvPicPr>
        <p:blipFill>
          <a:blip r:embed="rId4"/>
          <a:stretch>
            <a:fillRect/>
          </a:stretch>
        </p:blipFill>
        <p:spPr>
          <a:xfrm>
            <a:off x="3505100" y="0"/>
            <a:ext cx="4550764" cy="6858000"/>
          </a:xfrm>
          <a:prstGeom prst="rect">
            <a:avLst/>
          </a:prstGeom>
        </p:spPr>
      </p:pic>
    </p:spTree>
    <p:extLst>
      <p:ext uri="{BB962C8B-B14F-4D97-AF65-F5344CB8AC3E}">
        <p14:creationId xmlns:p14="http://schemas.microsoft.com/office/powerpoint/2010/main" val="29944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778"/>
            <a:ext cx="12193386" cy="6857222"/>
          </a:xfrm>
          <a:prstGeom prst="rect">
            <a:avLst/>
          </a:prstGeom>
        </p:spPr>
      </p:pic>
      <p:sp>
        <p:nvSpPr>
          <p:cNvPr id="3" name="Tijdelijke aanduiding voor inhoud 2">
            <a:extLst>
              <a:ext uri="{FF2B5EF4-FFF2-40B4-BE49-F238E27FC236}">
                <a16:creationId xmlns:a16="http://schemas.microsoft.com/office/drawing/2014/main" id="{EF27D5DB-6182-4972-AAB5-955B1AB85F78}"/>
              </a:ext>
            </a:extLst>
          </p:cNvPr>
          <p:cNvSpPr>
            <a:spLocks noGrp="1"/>
          </p:cNvSpPr>
          <p:nvPr>
            <p:ph idx="1"/>
          </p:nvPr>
        </p:nvSpPr>
        <p:spPr>
          <a:xfrm>
            <a:off x="1874520" y="2483141"/>
            <a:ext cx="9479279" cy="3727377"/>
          </a:xfrm>
        </p:spPr>
        <p:txBody>
          <a:bodyPr>
            <a:normAutofit/>
          </a:bodyPr>
          <a:lstStyle/>
          <a:p>
            <a:pPr>
              <a:lnSpc>
                <a:spcPct val="120000"/>
              </a:lnSpc>
            </a:pPr>
            <a:r>
              <a:rPr lang="nl-BE" sz="1800" dirty="0" err="1">
                <a:latin typeface="Myriad Pro" panose="020B0503030403020204" pitchFamily="34" charset="0"/>
              </a:rPr>
              <a:t>Bringing</a:t>
            </a:r>
            <a:r>
              <a:rPr lang="nl-BE" sz="1800" dirty="0">
                <a:latin typeface="Myriad Pro" panose="020B0503030403020204" pitchFamily="34" charset="0"/>
              </a:rPr>
              <a:t> real, </a:t>
            </a:r>
            <a:r>
              <a:rPr lang="nl-BE" sz="1800" dirty="0" err="1">
                <a:latin typeface="Myriad Pro" panose="020B0503030403020204" pitchFamily="34" charset="0"/>
              </a:rPr>
              <a:t>authentic</a:t>
            </a:r>
            <a:r>
              <a:rPr lang="nl-BE" sz="1800" dirty="0">
                <a:latin typeface="Myriad Pro" panose="020B0503030403020204" pitchFamily="34" charset="0"/>
              </a:rPr>
              <a:t> </a:t>
            </a:r>
            <a:r>
              <a:rPr lang="nl-BE" sz="1800" dirty="0" err="1">
                <a:latin typeface="Myriad Pro" panose="020B0503030403020204" pitchFamily="34" charset="0"/>
              </a:rPr>
              <a:t>stories</a:t>
            </a:r>
            <a:r>
              <a:rPr lang="nl-BE" sz="1800" dirty="0">
                <a:latin typeface="Myriad Pro" panose="020B0503030403020204" pitchFamily="34" charset="0"/>
              </a:rPr>
              <a:t>: </a:t>
            </a:r>
          </a:p>
          <a:p>
            <a:pPr lvl="1">
              <a:lnSpc>
                <a:spcPct val="120000"/>
              </a:lnSpc>
            </a:pPr>
            <a:r>
              <a:rPr lang="nl-BE" sz="1800" dirty="0" err="1">
                <a:latin typeface="Myriad Pro" panose="020B0503030403020204" pitchFamily="34" charset="0"/>
              </a:rPr>
              <a:t>can</a:t>
            </a:r>
            <a:r>
              <a:rPr lang="nl-BE" sz="1800" dirty="0">
                <a:latin typeface="Myriad Pro" panose="020B0503030403020204" pitchFamily="34" charset="0"/>
              </a:rPr>
              <a:t> </a:t>
            </a:r>
            <a:r>
              <a:rPr lang="nl-BE" sz="1800" dirty="0" err="1">
                <a:latin typeface="Myriad Pro" panose="020B0503030403020204" pitchFamily="34" charset="0"/>
              </a:rPr>
              <a:t>enhace</a:t>
            </a:r>
            <a:r>
              <a:rPr lang="nl-BE" sz="1800" dirty="0">
                <a:latin typeface="Myriad Pro" panose="020B0503030403020204" pitchFamily="34" charset="0"/>
              </a:rPr>
              <a:t> </a:t>
            </a:r>
            <a:r>
              <a:rPr lang="nl-BE" sz="1800" dirty="0" err="1">
                <a:latin typeface="Myriad Pro" panose="020B0503030403020204" pitchFamily="34" charset="0"/>
              </a:rPr>
              <a:t>the</a:t>
            </a:r>
            <a:r>
              <a:rPr lang="nl-BE" sz="1800" dirty="0">
                <a:latin typeface="Myriad Pro" panose="020B0503030403020204" pitchFamily="34" charset="0"/>
              </a:rPr>
              <a:t> </a:t>
            </a:r>
            <a:r>
              <a:rPr lang="nl-BE" sz="1800" dirty="0" err="1">
                <a:latin typeface="Myriad Pro" panose="020B0503030403020204" pitchFamily="34" charset="0"/>
              </a:rPr>
              <a:t>ability</a:t>
            </a:r>
            <a:r>
              <a:rPr lang="nl-BE" sz="1800" dirty="0">
                <a:latin typeface="Myriad Pro" panose="020B0503030403020204" pitchFamily="34" charset="0"/>
              </a:rPr>
              <a:t> </a:t>
            </a:r>
            <a:r>
              <a:rPr lang="nl-BE" sz="1800" dirty="0" err="1">
                <a:latin typeface="Myriad Pro" panose="020B0503030403020204" pitchFamily="34" charset="0"/>
              </a:rPr>
              <a:t>to</a:t>
            </a:r>
            <a:r>
              <a:rPr lang="nl-BE" sz="1800" dirty="0">
                <a:latin typeface="Myriad Pro" panose="020B0503030403020204" pitchFamily="34" charset="0"/>
              </a:rPr>
              <a:t> </a:t>
            </a:r>
            <a:r>
              <a:rPr lang="nl-BE" sz="1800" dirty="0" err="1">
                <a:latin typeface="Myriad Pro" panose="020B0503030403020204" pitchFamily="34" charset="0"/>
              </a:rPr>
              <a:t>empathise</a:t>
            </a:r>
            <a:r>
              <a:rPr lang="nl-BE" sz="1800" dirty="0">
                <a:latin typeface="Myriad Pro" panose="020B0503030403020204" pitchFamily="34" charset="0"/>
              </a:rPr>
              <a:t> </a:t>
            </a:r>
            <a:r>
              <a:rPr lang="nl-BE" sz="1800" dirty="0" err="1">
                <a:latin typeface="Myriad Pro" panose="020B0503030403020204" pitchFamily="34" charset="0"/>
              </a:rPr>
              <a:t>with</a:t>
            </a:r>
            <a:r>
              <a:rPr lang="nl-BE" sz="1800" dirty="0">
                <a:latin typeface="Myriad Pro" panose="020B0503030403020204" pitchFamily="34" charset="0"/>
              </a:rPr>
              <a:t> </a:t>
            </a:r>
            <a:r>
              <a:rPr lang="nl-BE" sz="1800" dirty="0" err="1">
                <a:latin typeface="Myriad Pro" panose="020B0503030403020204" pitchFamily="34" charset="0"/>
              </a:rPr>
              <a:t>others</a:t>
            </a:r>
            <a:endParaRPr lang="nl-BE" sz="1800" dirty="0">
              <a:latin typeface="Myriad Pro" panose="020B0503030403020204" pitchFamily="34" charset="0"/>
            </a:endParaRPr>
          </a:p>
          <a:p>
            <a:pPr lvl="1">
              <a:lnSpc>
                <a:spcPct val="120000"/>
              </a:lnSpc>
            </a:pPr>
            <a:r>
              <a:rPr lang="nl-BE" sz="1800" dirty="0" err="1">
                <a:latin typeface="Myriad Pro" panose="020B0503030403020204" pitchFamily="34" charset="0"/>
              </a:rPr>
              <a:t>can</a:t>
            </a:r>
            <a:r>
              <a:rPr lang="nl-BE" sz="1800" dirty="0">
                <a:latin typeface="Myriad Pro" panose="020B0503030403020204" pitchFamily="34" charset="0"/>
              </a:rPr>
              <a:t> lead </a:t>
            </a:r>
            <a:r>
              <a:rPr lang="nl-BE" sz="1800" dirty="0" err="1">
                <a:latin typeface="Myriad Pro" panose="020B0503030403020204" pitchFamily="34" charset="0"/>
              </a:rPr>
              <a:t>to</a:t>
            </a:r>
            <a:r>
              <a:rPr lang="nl-BE" sz="1800" dirty="0">
                <a:latin typeface="Myriad Pro" panose="020B0503030403020204" pitchFamily="34" charset="0"/>
              </a:rPr>
              <a:t> more respect, </a:t>
            </a:r>
            <a:r>
              <a:rPr lang="nl-BE" sz="1800" dirty="0" err="1">
                <a:latin typeface="Myriad Pro" panose="020B0503030403020204" pitchFamily="34" charset="0"/>
              </a:rPr>
              <a:t>better</a:t>
            </a:r>
            <a:r>
              <a:rPr lang="nl-BE" sz="1800" dirty="0">
                <a:latin typeface="Myriad Pro" panose="020B0503030403020204" pitchFamily="34" charset="0"/>
              </a:rPr>
              <a:t> </a:t>
            </a:r>
            <a:r>
              <a:rPr lang="nl-BE" sz="1800" dirty="0" err="1">
                <a:latin typeface="Myriad Pro" panose="020B0503030403020204" pitchFamily="34" charset="0"/>
              </a:rPr>
              <a:t>understanding</a:t>
            </a:r>
            <a:r>
              <a:rPr lang="nl-BE" sz="1800" dirty="0">
                <a:latin typeface="Myriad Pro" panose="020B0503030403020204" pitchFamily="34" charset="0"/>
              </a:rPr>
              <a:t> </a:t>
            </a:r>
            <a:r>
              <a:rPr lang="nl-BE" sz="1800" dirty="0" err="1">
                <a:latin typeface="Myriad Pro" panose="020B0503030403020204" pitchFamily="34" charset="0"/>
              </a:rPr>
              <a:t>and</a:t>
            </a:r>
            <a:r>
              <a:rPr lang="nl-BE" sz="1800" dirty="0">
                <a:latin typeface="Myriad Pro" panose="020B0503030403020204" pitchFamily="34" charset="0"/>
              </a:rPr>
              <a:t> </a:t>
            </a:r>
            <a:r>
              <a:rPr lang="nl-BE" sz="1800" dirty="0" err="1">
                <a:latin typeface="Myriad Pro" panose="020B0503030403020204" pitchFamily="34" charset="0"/>
              </a:rPr>
              <a:t>tolerance</a:t>
            </a:r>
            <a:r>
              <a:rPr lang="nl-BE" sz="1800" dirty="0">
                <a:latin typeface="Myriad Pro" panose="020B0503030403020204" pitchFamily="34" charset="0"/>
              </a:rPr>
              <a:t>. </a:t>
            </a:r>
          </a:p>
          <a:p>
            <a:pPr lvl="1">
              <a:lnSpc>
                <a:spcPct val="120000"/>
              </a:lnSpc>
            </a:pPr>
            <a:r>
              <a:rPr lang="nl-BE" sz="1800" dirty="0" err="1">
                <a:latin typeface="Myriad Pro" panose="020B0503030403020204" pitchFamily="34" charset="0"/>
              </a:rPr>
              <a:t>ideally</a:t>
            </a:r>
            <a:r>
              <a:rPr lang="nl-BE" sz="1800" dirty="0">
                <a:latin typeface="Myriad Pro" panose="020B0503030403020204" pitchFamily="34" charset="0"/>
              </a:rPr>
              <a:t> </a:t>
            </a:r>
            <a:r>
              <a:rPr lang="nl-BE" sz="1800" dirty="0" err="1">
                <a:latin typeface="Myriad Pro" panose="020B0503030403020204" pitchFamily="34" charset="0"/>
              </a:rPr>
              <a:t>can</a:t>
            </a:r>
            <a:r>
              <a:rPr lang="nl-BE" sz="1800" dirty="0">
                <a:latin typeface="Myriad Pro" panose="020B0503030403020204" pitchFamily="34" charset="0"/>
              </a:rPr>
              <a:t> lead </a:t>
            </a:r>
            <a:r>
              <a:rPr lang="nl-BE" sz="1800" dirty="0" err="1">
                <a:latin typeface="Myriad Pro" panose="020B0503030403020204" pitchFamily="34" charset="0"/>
              </a:rPr>
              <a:t>to</a:t>
            </a:r>
            <a:r>
              <a:rPr lang="nl-BE" sz="1800" dirty="0">
                <a:latin typeface="Myriad Pro" panose="020B0503030403020204" pitchFamily="34" charset="0"/>
              </a:rPr>
              <a:t> </a:t>
            </a:r>
            <a:r>
              <a:rPr lang="nl-BE" sz="1800" dirty="0" err="1">
                <a:latin typeface="Myriad Pro" panose="020B0503030403020204" pitchFamily="34" charset="0"/>
              </a:rPr>
              <a:t>reflection</a:t>
            </a:r>
            <a:r>
              <a:rPr lang="nl-BE" sz="1800" dirty="0">
                <a:latin typeface="Myriad Pro" panose="020B0503030403020204" pitchFamily="34" charset="0"/>
              </a:rPr>
              <a:t> </a:t>
            </a:r>
            <a:r>
              <a:rPr lang="nl-BE" sz="1800" dirty="0" err="1">
                <a:latin typeface="Myriad Pro" panose="020B0503030403020204" pitchFamily="34" charset="0"/>
              </a:rPr>
              <a:t>and</a:t>
            </a:r>
            <a:r>
              <a:rPr lang="nl-BE" sz="1800" dirty="0">
                <a:latin typeface="Myriad Pro" panose="020B0503030403020204" pitchFamily="34" charset="0"/>
              </a:rPr>
              <a:t> awareness </a:t>
            </a:r>
            <a:r>
              <a:rPr lang="nl-BE" sz="1800" dirty="0" err="1">
                <a:latin typeface="Myriad Pro" panose="020B0503030403020204" pitchFamily="34" charset="0"/>
              </a:rPr>
              <a:t>and</a:t>
            </a:r>
            <a:r>
              <a:rPr lang="nl-BE" sz="1800" dirty="0">
                <a:latin typeface="Myriad Pro" panose="020B0503030403020204" pitchFamily="34" charset="0"/>
              </a:rPr>
              <a:t> </a:t>
            </a:r>
            <a:r>
              <a:rPr lang="nl-BE" sz="1800" dirty="0" err="1">
                <a:latin typeface="Myriad Pro" panose="020B0503030403020204" pitchFamily="34" charset="0"/>
              </a:rPr>
              <a:t>stimulates</a:t>
            </a:r>
            <a:r>
              <a:rPr lang="nl-BE" sz="1800" dirty="0">
                <a:latin typeface="Myriad Pro" panose="020B0503030403020204" pitchFamily="34" charset="0"/>
              </a:rPr>
              <a:t> change </a:t>
            </a:r>
            <a:r>
              <a:rPr lang="nl-BE" sz="1800" dirty="0" err="1">
                <a:latin typeface="Myriad Pro" panose="020B0503030403020204" pitchFamily="34" charset="0"/>
              </a:rPr>
              <a:t>and</a:t>
            </a:r>
            <a:r>
              <a:rPr lang="nl-BE" sz="1800" dirty="0">
                <a:latin typeface="Myriad Pro" panose="020B0503030403020204" pitchFamily="34" charset="0"/>
              </a:rPr>
              <a:t> action. </a:t>
            </a:r>
          </a:p>
          <a:p>
            <a:pPr lvl="1">
              <a:lnSpc>
                <a:spcPct val="120000"/>
              </a:lnSpc>
            </a:pPr>
            <a:r>
              <a:rPr lang="nl-BE" sz="1800" dirty="0" err="1">
                <a:latin typeface="Myriad Pro" panose="020B0503030403020204" pitchFamily="34" charset="0"/>
              </a:rPr>
              <a:t>can</a:t>
            </a:r>
            <a:r>
              <a:rPr lang="nl-BE" sz="1800" dirty="0">
                <a:latin typeface="Myriad Pro" panose="020B0503030403020204" pitchFamily="34" charset="0"/>
              </a:rPr>
              <a:t> </a:t>
            </a:r>
            <a:r>
              <a:rPr lang="nl-BE" sz="1800" dirty="0" err="1">
                <a:latin typeface="Myriad Pro" panose="020B0503030403020204" pitchFamily="34" charset="0"/>
              </a:rPr>
              <a:t>contribute</a:t>
            </a:r>
            <a:r>
              <a:rPr lang="nl-BE" sz="1800" dirty="0">
                <a:latin typeface="Myriad Pro" panose="020B0503030403020204" pitchFamily="34" charset="0"/>
              </a:rPr>
              <a:t> </a:t>
            </a:r>
            <a:r>
              <a:rPr lang="nl-BE" sz="1800" dirty="0" err="1">
                <a:latin typeface="Myriad Pro" panose="020B0503030403020204" pitchFamily="34" charset="0"/>
              </a:rPr>
              <a:t>to</a:t>
            </a:r>
            <a:r>
              <a:rPr lang="nl-BE" sz="1800" dirty="0">
                <a:latin typeface="Myriad Pro" panose="020B0503030403020204" pitchFamily="34" charset="0"/>
              </a:rPr>
              <a:t> personal </a:t>
            </a:r>
            <a:r>
              <a:rPr lang="nl-BE" sz="1800" dirty="0" err="1">
                <a:latin typeface="Myriad Pro" panose="020B0503030403020204" pitchFamily="34" charset="0"/>
              </a:rPr>
              <a:t>growth</a:t>
            </a:r>
            <a:r>
              <a:rPr lang="nl-BE" sz="1800" dirty="0">
                <a:latin typeface="Myriad Pro" panose="020B0503030403020204" pitchFamily="34" charset="0"/>
              </a:rPr>
              <a:t> </a:t>
            </a:r>
            <a:r>
              <a:rPr lang="nl-BE" sz="1800" dirty="0" err="1">
                <a:latin typeface="Myriad Pro" panose="020B0503030403020204" pitchFamily="34" charset="0"/>
              </a:rPr>
              <a:t>and</a:t>
            </a:r>
            <a:r>
              <a:rPr lang="nl-BE" sz="1800" dirty="0">
                <a:latin typeface="Myriad Pro" panose="020B0503030403020204" pitchFamily="34" charset="0"/>
              </a:rPr>
              <a:t> </a:t>
            </a:r>
            <a:r>
              <a:rPr lang="nl-BE" sz="1800" dirty="0" err="1">
                <a:latin typeface="Myriad Pro" panose="020B0503030403020204" pitchFamily="34" charset="0"/>
              </a:rPr>
              <a:t>social</a:t>
            </a:r>
            <a:r>
              <a:rPr lang="nl-BE" sz="1800" dirty="0">
                <a:latin typeface="Myriad Pro" panose="020B0503030403020204" pitchFamily="34" charset="0"/>
              </a:rPr>
              <a:t> impact. </a:t>
            </a:r>
          </a:p>
          <a:p>
            <a:pPr marL="457200" lvl="1" indent="0">
              <a:lnSpc>
                <a:spcPct val="120000"/>
              </a:lnSpc>
              <a:buNone/>
            </a:pPr>
            <a:endParaRPr lang="nl-BE" sz="1800" dirty="0">
              <a:latin typeface="Myriad Pro" panose="020B0503030403020204" pitchFamily="34" charset="0"/>
            </a:endParaRPr>
          </a:p>
          <a:p>
            <a:pPr>
              <a:lnSpc>
                <a:spcPct val="120000"/>
              </a:lnSpc>
            </a:pPr>
            <a:r>
              <a:rPr lang="nl-BE" sz="1800" dirty="0">
                <a:latin typeface="Myriad Pro" panose="020B0503030403020204" pitchFamily="34" charset="0"/>
              </a:rPr>
              <a:t>For </a:t>
            </a:r>
            <a:r>
              <a:rPr lang="nl-BE" sz="1800" dirty="0" err="1">
                <a:latin typeface="Myriad Pro" panose="020B0503030403020204" pitchFamily="34" charset="0"/>
              </a:rPr>
              <a:t>Example</a:t>
            </a:r>
            <a:r>
              <a:rPr lang="nl-BE" sz="1800" dirty="0">
                <a:latin typeface="Myriad Pro" panose="020B0503030403020204" pitchFamily="34" charset="0"/>
              </a:rPr>
              <a:t>: </a:t>
            </a:r>
            <a:r>
              <a:rPr lang="nl-BE" sz="1800" dirty="0" err="1">
                <a:latin typeface="Myriad Pro" panose="020B0503030403020204" pitchFamily="34" charset="0"/>
              </a:rPr>
              <a:t>our</a:t>
            </a:r>
            <a:r>
              <a:rPr lang="nl-BE" sz="1800" dirty="0">
                <a:latin typeface="Myriad Pro" panose="020B0503030403020204" pitchFamily="34" charset="0"/>
              </a:rPr>
              <a:t> webshop ‘het andere geschenk’ – spotlight on ‘de makers’ (creators) </a:t>
            </a:r>
          </a:p>
          <a:p>
            <a:pPr lvl="1">
              <a:lnSpc>
                <a:spcPct val="120000"/>
              </a:lnSpc>
            </a:pPr>
            <a:r>
              <a:rPr lang="nl-BE" sz="1800" dirty="0"/>
              <a:t>‘maker’ Margot </a:t>
            </a:r>
            <a:r>
              <a:rPr lang="nl-BE" sz="1800" u="sng" dirty="0">
                <a:hlinkClick r:id="rId3"/>
              </a:rPr>
              <a:t>https://hetanderegeschenk.be/de-makers/maker-margot/</a:t>
            </a:r>
            <a:endParaRPr lang="en-GB" sz="1800" u="sng" dirty="0"/>
          </a:p>
          <a:p>
            <a:pPr lvl="1">
              <a:lnSpc>
                <a:spcPct val="120000"/>
              </a:lnSpc>
            </a:pPr>
            <a:r>
              <a:rPr lang="nl-BE" sz="1800" dirty="0" err="1"/>
              <a:t>all</a:t>
            </a:r>
            <a:r>
              <a:rPr lang="nl-BE" sz="1800" dirty="0"/>
              <a:t> makers: </a:t>
            </a:r>
            <a:r>
              <a:rPr lang="nl-BE" sz="1800" u="sng" dirty="0">
                <a:hlinkClick r:id="rId4"/>
              </a:rPr>
              <a:t>https://hetanderegeschenk.be/de-makers/</a:t>
            </a:r>
            <a:r>
              <a:rPr lang="en-GB" sz="1800" dirty="0"/>
              <a:t> </a:t>
            </a:r>
          </a:p>
        </p:txBody>
      </p:sp>
      <p:sp>
        <p:nvSpPr>
          <p:cNvPr id="5" name="Rechthoek 4"/>
          <p:cNvSpPr/>
          <p:nvPr/>
        </p:nvSpPr>
        <p:spPr>
          <a:xfrm>
            <a:off x="2552009" y="1995056"/>
            <a:ext cx="4434007" cy="365760"/>
          </a:xfrm>
          <a:prstGeom prst="rect">
            <a:avLst/>
          </a:prstGeom>
          <a:solidFill>
            <a:srgbClr val="F3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A900"/>
              </a:solidFill>
            </a:endParaRPr>
          </a:p>
        </p:txBody>
      </p:sp>
      <p:sp>
        <p:nvSpPr>
          <p:cNvPr id="6" name="Tekstvak 5"/>
          <p:cNvSpPr txBox="1"/>
          <p:nvPr/>
        </p:nvSpPr>
        <p:spPr>
          <a:xfrm>
            <a:off x="2737382" y="1995056"/>
            <a:ext cx="5547082" cy="369332"/>
          </a:xfrm>
          <a:prstGeom prst="rect">
            <a:avLst/>
          </a:prstGeom>
          <a:noFill/>
        </p:spPr>
        <p:txBody>
          <a:bodyPr wrap="square" rtlCol="0">
            <a:spAutoFit/>
          </a:bodyPr>
          <a:lstStyle/>
          <a:p>
            <a:r>
              <a:rPr lang="nl-BE" dirty="0">
                <a:solidFill>
                  <a:schemeClr val="bg1"/>
                </a:solidFill>
                <a:latin typeface="Myriad Pro" panose="020B0503030403020204" pitchFamily="34" charset="0"/>
              </a:rPr>
              <a:t>CHANGE PERCEPTION IN SOCIETY</a:t>
            </a:r>
          </a:p>
        </p:txBody>
      </p:sp>
      <p:sp>
        <p:nvSpPr>
          <p:cNvPr id="7" name="Titel 6"/>
          <p:cNvSpPr>
            <a:spLocks noGrp="1"/>
          </p:cNvSpPr>
          <p:nvPr>
            <p:ph type="title"/>
          </p:nvPr>
        </p:nvSpPr>
        <p:spPr/>
        <p:txBody>
          <a:bodyPr/>
          <a:lstStyle/>
          <a:p>
            <a:endParaRPr lang="nl-BE"/>
          </a:p>
        </p:txBody>
      </p:sp>
    </p:spTree>
    <p:extLst>
      <p:ext uri="{BB962C8B-B14F-4D97-AF65-F5344CB8AC3E}">
        <p14:creationId xmlns:p14="http://schemas.microsoft.com/office/powerpoint/2010/main" val="375968782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118e42-0b01-4804-975c-e70a8bc2e5f2">
      <Terms xmlns="http://schemas.microsoft.com/office/infopath/2007/PartnerControls"/>
    </lcf76f155ced4ddcb4097134ff3c332f>
    <TaxCatchAll xmlns="c3e908c7-e13d-47ec-8c2d-f75f7fd54f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324AB601FD774B86DD00C49987E741" ma:contentTypeVersion="16" ma:contentTypeDescription="Een nieuw document maken." ma:contentTypeScope="" ma:versionID="f80ce5c423de0393f8c6ef522f222b86">
  <xsd:schema xmlns:xsd="http://www.w3.org/2001/XMLSchema" xmlns:xs="http://www.w3.org/2001/XMLSchema" xmlns:p="http://schemas.microsoft.com/office/2006/metadata/properties" xmlns:ns2="17118e42-0b01-4804-975c-e70a8bc2e5f2" xmlns:ns3="ff89c513-9853-4717-a0ae-01be221af238" xmlns:ns4="c3e908c7-e13d-47ec-8c2d-f75f7fd54f47" targetNamespace="http://schemas.microsoft.com/office/2006/metadata/properties" ma:root="true" ma:fieldsID="7e3addc2a390170b073d1af10eab91e8" ns2:_="" ns3:_="" ns4:_="">
    <xsd:import namespace="17118e42-0b01-4804-975c-e70a8bc2e5f2"/>
    <xsd:import namespace="ff89c513-9853-4717-a0ae-01be221af238"/>
    <xsd:import namespace="c3e908c7-e13d-47ec-8c2d-f75f7fd54f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18e42-0b01-4804-975c-e70a8bc2e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8a8a29e-596e-466e-a766-8e14b38a91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89c513-9853-4717-a0ae-01be221af238"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908c7-e13d-47ec-8c2d-f75f7fd54f4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068b9c6-ac05-4cf9-8eca-7613408dee87}" ma:internalName="TaxCatchAll" ma:showField="CatchAllData" ma:web="ff89c513-9853-4717-a0ae-01be221af2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C07523-6B30-4B98-9D1B-397235BD615A}">
  <ds:schemaRefs>
    <ds:schemaRef ds:uri="http://schemas.microsoft.com/sharepoint/v3/contenttype/forms"/>
  </ds:schemaRefs>
</ds:datastoreItem>
</file>

<file path=customXml/itemProps2.xml><?xml version="1.0" encoding="utf-8"?>
<ds:datastoreItem xmlns:ds="http://schemas.openxmlformats.org/officeDocument/2006/customXml" ds:itemID="{1B99CAE9-DAFA-43A2-AB0C-B7638912D453}">
  <ds:schemaRefs>
    <ds:schemaRef ds:uri="17118e42-0b01-4804-975c-e70a8bc2e5f2"/>
    <ds:schemaRef ds:uri="http://purl.org/dc/dcmitype/"/>
    <ds:schemaRef ds:uri="ff89c513-9853-4717-a0ae-01be221af238"/>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c3e908c7-e13d-47ec-8c2d-f75f7fd54f47"/>
    <ds:schemaRef ds:uri="http://purl.org/dc/terms/"/>
    <ds:schemaRef ds:uri="http://purl.org/dc/elements/1.1/"/>
  </ds:schemaRefs>
</ds:datastoreItem>
</file>

<file path=customXml/itemProps3.xml><?xml version="1.0" encoding="utf-8"?>
<ds:datastoreItem xmlns:ds="http://schemas.openxmlformats.org/officeDocument/2006/customXml" ds:itemID="{CA4C887C-8A31-49CE-B642-7E70B6B7F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118e42-0b01-4804-975c-e70a8bc2e5f2"/>
    <ds:schemaRef ds:uri="ff89c513-9853-4717-a0ae-01be221af238"/>
    <ds:schemaRef ds:uri="c3e908c7-e13d-47ec-8c2d-f75f7fd54f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1227</TotalTime>
  <Words>376</Words>
  <Application>Microsoft Office PowerPoint</Application>
  <PresentationFormat>Breedbeeld</PresentationFormat>
  <Paragraphs>56</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Calibri Light</vt:lpstr>
      <vt:lpstr>Myriad Pro</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Lien Coudijzer</dc:creator>
  <cp:lastModifiedBy>Anthony Dewaele</cp:lastModifiedBy>
  <cp:revision>36</cp:revision>
  <dcterms:created xsi:type="dcterms:W3CDTF">2022-04-23T09:51:00Z</dcterms:created>
  <dcterms:modified xsi:type="dcterms:W3CDTF">2023-09-11T09:57:48Z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0x0101006D324AB601FD774B86DD00C49987E741</vt:lpwstr>
  </property>
</Properties>
</file>